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3.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4.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6.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7.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18.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theme/theme19.xml" ContentType="application/vnd.openxmlformats-officedocument.theme+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0.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1.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2.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23.xml" ContentType="application/vnd.openxmlformats-officedocument.theme+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4.xml" ContentType="application/vnd.openxmlformats-officedocument.theme+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25.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92" r:id="rId3"/>
    <p:sldMasterId id="2147483704" r:id="rId4"/>
    <p:sldMasterId id="2147483716" r:id="rId5"/>
    <p:sldMasterId id="2147483728" r:id="rId6"/>
    <p:sldMasterId id="2147483740" r:id="rId7"/>
    <p:sldMasterId id="2147483752" r:id="rId8"/>
    <p:sldMasterId id="2147483764" r:id="rId9"/>
    <p:sldMasterId id="2147483776" r:id="rId10"/>
    <p:sldMasterId id="2147483790" r:id="rId11"/>
    <p:sldMasterId id="2147483805" r:id="rId12"/>
    <p:sldMasterId id="2147483820" r:id="rId13"/>
    <p:sldMasterId id="2147483835" r:id="rId14"/>
    <p:sldMasterId id="2147483850" r:id="rId15"/>
    <p:sldMasterId id="2147483865" r:id="rId16"/>
    <p:sldMasterId id="2147483880" r:id="rId17"/>
    <p:sldMasterId id="2147483895" r:id="rId18"/>
    <p:sldMasterId id="2147483910" r:id="rId19"/>
    <p:sldMasterId id="2147483925" r:id="rId20"/>
    <p:sldMasterId id="2147483940" r:id="rId21"/>
    <p:sldMasterId id="2147483955" r:id="rId22"/>
    <p:sldMasterId id="2147483970" r:id="rId23"/>
    <p:sldMasterId id="2147483985" r:id="rId24"/>
    <p:sldMasterId id="2147484000" r:id="rId25"/>
    <p:sldMasterId id="2147484015" r:id="rId26"/>
  </p:sldMasterIdLst>
  <p:notesMasterIdLst>
    <p:notesMasterId r:id="rId46"/>
  </p:notesMasterIdLst>
  <p:handoutMasterIdLst>
    <p:handoutMasterId r:id="rId47"/>
  </p:handoutMasterIdLst>
  <p:sldIdLst>
    <p:sldId id="349" r:id="rId27"/>
    <p:sldId id="312" r:id="rId28"/>
    <p:sldId id="387" r:id="rId29"/>
    <p:sldId id="389" r:id="rId30"/>
    <p:sldId id="384" r:id="rId31"/>
    <p:sldId id="383" r:id="rId32"/>
    <p:sldId id="385" r:id="rId33"/>
    <p:sldId id="398" r:id="rId34"/>
    <p:sldId id="399" r:id="rId35"/>
    <p:sldId id="386" r:id="rId36"/>
    <p:sldId id="392" r:id="rId37"/>
    <p:sldId id="393" r:id="rId38"/>
    <p:sldId id="377" r:id="rId39"/>
    <p:sldId id="382" r:id="rId40"/>
    <p:sldId id="394" r:id="rId41"/>
    <p:sldId id="396" r:id="rId42"/>
    <p:sldId id="395" r:id="rId43"/>
    <p:sldId id="397" r:id="rId44"/>
    <p:sldId id="365"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5B0"/>
    <a:srgbClr val="00589A"/>
    <a:srgbClr val="2308E8"/>
    <a:srgbClr val="009900"/>
    <a:srgbClr val="0070C0"/>
    <a:srgbClr val="000000"/>
    <a:srgbClr val="9966FF"/>
    <a:srgbClr val="FF9900"/>
    <a:srgbClr val="FFFF66"/>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74790" autoAdjust="0"/>
  </p:normalViewPr>
  <p:slideViewPr>
    <p:cSldViewPr>
      <p:cViewPr varScale="1">
        <p:scale>
          <a:sx n="87" d="100"/>
          <a:sy n="87" d="100"/>
        </p:scale>
        <p:origin x="-1584" y="-90"/>
      </p:cViewPr>
      <p:guideLst>
        <p:guide orient="horz" pos="2160"/>
        <p:guide pos="2880"/>
      </p:guideLst>
    </p:cSldViewPr>
  </p:slideViewPr>
  <p:outlineViewPr>
    <p:cViewPr>
      <p:scale>
        <a:sx n="33" d="100"/>
        <a:sy n="33" d="100"/>
      </p:scale>
      <p:origin x="0" y="1235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3132" y="-7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slideMaster" Target="slideMasters/slideMaster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3.xml"/><Relationship Id="rId41"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5.xml"/><Relationship Id="rId44"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4720CC5-8037-4834-A4A9-F2783E3547F1}" type="datetimeFigureOut">
              <a:rPr lang="en-US" smtClean="0"/>
              <a:t>11/9/2016</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321AEAF-7C71-415E-B6B8-23C0E6E36537}" type="slidenum">
              <a:rPr lang="en-US" smtClean="0"/>
              <a:t>‹#›</a:t>
            </a:fld>
            <a:endParaRPr lang="en-US"/>
          </a:p>
        </p:txBody>
      </p:sp>
    </p:spTree>
    <p:extLst>
      <p:ext uri="{BB962C8B-B14F-4D97-AF65-F5344CB8AC3E}">
        <p14:creationId xmlns:p14="http://schemas.microsoft.com/office/powerpoint/2010/main" val="765293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11EA3D5F-6725-4B17-A511-8AC4052447A9}" type="datetimeFigureOut">
              <a:rPr lang="en-US" smtClean="0"/>
              <a:t>11/9/2016</a:t>
            </a:fld>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FC37D79F-5268-4913-8877-90454A3F5532}" type="slidenum">
              <a:rPr lang="en-US" smtClean="0"/>
              <a:t>‹#›</a:t>
            </a:fld>
            <a:endParaRPr lang="en-US"/>
          </a:p>
        </p:txBody>
      </p:sp>
      <p:sp>
        <p:nvSpPr>
          <p:cNvPr id="8" name="Slide Image Placeholder 7"/>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9" name="Footer Placeholder 8"/>
          <p:cNvSpPr>
            <a:spLocks noGrp="1"/>
          </p:cNvSpPr>
          <p:nvPr>
            <p:ph type="ftr" sz="quarter" idx="4"/>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10" name="Header Placeholder 9"/>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132406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7D79F-5268-4913-8877-90454A3F5532}" type="slidenum">
              <a:rPr lang="en-US" smtClean="0"/>
              <a:t>1</a:t>
            </a:fld>
            <a:endParaRPr lang="en-US"/>
          </a:p>
        </p:txBody>
      </p:sp>
    </p:spTree>
    <p:extLst>
      <p:ext uri="{BB962C8B-B14F-4D97-AF65-F5344CB8AC3E}">
        <p14:creationId xmlns:p14="http://schemas.microsoft.com/office/powerpoint/2010/main" val="1270600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7D79F-5268-4913-8877-90454A3F5532}" type="slidenum">
              <a:rPr lang="en-US" smtClean="0"/>
              <a:t>2</a:t>
            </a:fld>
            <a:endParaRPr lang="en-US"/>
          </a:p>
        </p:txBody>
      </p:sp>
    </p:spTree>
    <p:extLst>
      <p:ext uri="{BB962C8B-B14F-4D97-AF65-F5344CB8AC3E}">
        <p14:creationId xmlns:p14="http://schemas.microsoft.com/office/powerpoint/2010/main" val="334027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7D79F-5268-4913-8877-90454A3F5532}" type="slidenum">
              <a:rPr lang="en-US" smtClean="0"/>
              <a:t>4</a:t>
            </a:fld>
            <a:endParaRPr lang="en-US"/>
          </a:p>
        </p:txBody>
      </p:sp>
    </p:spTree>
    <p:extLst>
      <p:ext uri="{BB962C8B-B14F-4D97-AF65-F5344CB8AC3E}">
        <p14:creationId xmlns:p14="http://schemas.microsoft.com/office/powerpoint/2010/main" val="3001511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Blue</a:t>
            </a:r>
            <a:r>
              <a:rPr lang="en-US" baseline="0" dirty="0" smtClean="0"/>
              <a:t> = Authorization (number of extensions)</a:t>
            </a:r>
          </a:p>
          <a:p>
            <a:r>
              <a:rPr lang="en-US" baseline="0" dirty="0" smtClean="0"/>
              <a:t>Green = Appropriations (number of continuing resolutions)</a:t>
            </a:r>
          </a:p>
          <a:p>
            <a:r>
              <a:rPr lang="en-US" dirty="0" smtClean="0"/>
              <a:t>Purple =</a:t>
            </a:r>
            <a:r>
              <a:rPr lang="en-US" baseline="0" dirty="0" smtClean="0"/>
              <a:t> Month the program was fully funded (authorization and appropriation both extend to end of year).</a:t>
            </a:r>
            <a:endParaRPr lang="en-US" dirty="0"/>
          </a:p>
        </p:txBody>
      </p:sp>
      <p:sp>
        <p:nvSpPr>
          <p:cNvPr id="4" name="Slide Number Placeholder 3"/>
          <p:cNvSpPr>
            <a:spLocks noGrp="1"/>
          </p:cNvSpPr>
          <p:nvPr>
            <p:ph type="sldNum" sz="quarter" idx="10"/>
          </p:nvPr>
        </p:nvSpPr>
        <p:spPr/>
        <p:txBody>
          <a:bodyPr/>
          <a:lstStyle/>
          <a:p>
            <a:fld id="{FE9F83E9-78B4-41FA-95D6-66E6F614F19D}" type="slidenum">
              <a:rPr lang="en-US" altLang="en-US" smtClean="0">
                <a:solidFill>
                  <a:prstClr val="black"/>
                </a:solidFill>
              </a:rPr>
              <a:pPr/>
              <a:t>5</a:t>
            </a:fld>
            <a:endParaRPr lang="en-US" altLang="en-US">
              <a:solidFill>
                <a:prstClr val="black"/>
              </a:solidFill>
            </a:endParaRPr>
          </a:p>
        </p:txBody>
      </p:sp>
    </p:spTree>
    <p:extLst>
      <p:ext uri="{BB962C8B-B14F-4D97-AF65-F5344CB8AC3E}">
        <p14:creationId xmlns:p14="http://schemas.microsoft.com/office/powerpoint/2010/main" val="3819803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Oranges = 4</a:t>
            </a:r>
            <a:r>
              <a:rPr lang="en-US" baseline="30000" dirty="0" smtClean="0"/>
              <a:t>th</a:t>
            </a:r>
            <a:r>
              <a:rPr lang="en-US" baseline="0" dirty="0" smtClean="0"/>
              <a:t> quarter.</a:t>
            </a:r>
            <a:endParaRPr lang="en-US" dirty="0" smtClean="0"/>
          </a:p>
          <a:p>
            <a:r>
              <a:rPr lang="en-US" dirty="0" smtClean="0"/>
              <a:t>Blues = 3</a:t>
            </a:r>
            <a:r>
              <a:rPr lang="en-US" baseline="30000" dirty="0" smtClean="0"/>
              <a:t>rd</a:t>
            </a:r>
            <a:r>
              <a:rPr lang="en-US" dirty="0" smtClean="0"/>
              <a:t> quarter.</a:t>
            </a:r>
          </a:p>
          <a:p>
            <a:r>
              <a:rPr lang="en-US" dirty="0" smtClean="0"/>
              <a:t>Purples</a:t>
            </a:r>
            <a:r>
              <a:rPr lang="en-US" baseline="0" dirty="0" smtClean="0"/>
              <a:t> = 2</a:t>
            </a:r>
            <a:r>
              <a:rPr lang="en-US" baseline="30000" dirty="0" smtClean="0"/>
              <a:t>nd</a:t>
            </a:r>
            <a:r>
              <a:rPr lang="en-US" baseline="0" dirty="0" smtClean="0"/>
              <a:t> quarter.</a:t>
            </a:r>
          </a:p>
          <a:p>
            <a:r>
              <a:rPr lang="en-US" baseline="0" dirty="0" smtClean="0"/>
              <a:t>Green = 1</a:t>
            </a:r>
            <a:r>
              <a:rPr lang="en-US" baseline="30000" dirty="0" smtClean="0"/>
              <a:t>st</a:t>
            </a:r>
            <a:r>
              <a:rPr lang="en-US" baseline="0" dirty="0" smtClean="0"/>
              <a:t> quarter.</a:t>
            </a:r>
          </a:p>
          <a:p>
            <a:endParaRPr lang="en-US" baseline="0" dirty="0" smtClean="0"/>
          </a:p>
          <a:p>
            <a:r>
              <a:rPr lang="en-US" baseline="0" dirty="0" smtClean="0"/>
              <a:t>In a perfect world, we wouldn’t have any…or at least very minimal…oranges (most everything carried over by July 1).</a:t>
            </a:r>
          </a:p>
          <a:p>
            <a:endParaRPr lang="en-US" baseline="0" dirty="0" smtClean="0"/>
          </a:p>
          <a:p>
            <a:r>
              <a:rPr lang="en-US" baseline="0" dirty="0" smtClean="0"/>
              <a:t>2011 was the worst year…7 authorization extensions, a furlough, and 8 continuing resolutions.  Which brings us to our next slide.</a:t>
            </a:r>
            <a:endParaRPr lang="en-US" dirty="0" smtClean="0"/>
          </a:p>
        </p:txBody>
      </p:sp>
      <p:sp>
        <p:nvSpPr>
          <p:cNvPr id="4" name="Slide Number Placeholder 3"/>
          <p:cNvSpPr>
            <a:spLocks noGrp="1"/>
          </p:cNvSpPr>
          <p:nvPr>
            <p:ph type="sldNum" sz="quarter" idx="10"/>
          </p:nvPr>
        </p:nvSpPr>
        <p:spPr/>
        <p:txBody>
          <a:bodyPr/>
          <a:lstStyle/>
          <a:p>
            <a:fld id="{FE9F83E9-78B4-41FA-95D6-66E6F614F19D}" type="slidenum">
              <a:rPr lang="en-US" altLang="en-US" smtClean="0">
                <a:solidFill>
                  <a:prstClr val="black"/>
                </a:solidFill>
              </a:rPr>
              <a:pPr/>
              <a:t>6</a:t>
            </a:fld>
            <a:endParaRPr lang="en-US" altLang="en-US">
              <a:solidFill>
                <a:prstClr val="black"/>
              </a:solidFill>
            </a:endParaRPr>
          </a:p>
        </p:txBody>
      </p:sp>
    </p:spTree>
    <p:extLst>
      <p:ext uri="{BB962C8B-B14F-4D97-AF65-F5344CB8AC3E}">
        <p14:creationId xmlns:p14="http://schemas.microsoft.com/office/powerpoint/2010/main" val="355522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7D79F-5268-4913-8877-90454A3F5532}" type="slidenum">
              <a:rPr lang="en-US" smtClean="0"/>
              <a:t>7</a:t>
            </a:fld>
            <a:endParaRPr lang="en-US"/>
          </a:p>
        </p:txBody>
      </p:sp>
    </p:spTree>
    <p:extLst>
      <p:ext uri="{BB962C8B-B14F-4D97-AF65-F5344CB8AC3E}">
        <p14:creationId xmlns:p14="http://schemas.microsoft.com/office/powerpoint/2010/main" val="979666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Andy to talk her</a:t>
            </a:r>
            <a:r>
              <a:rPr lang="en-US" baseline="0" dirty="0" smtClean="0"/>
              <a:t>e about our continued vision for collaboration and our desire to help sponsors and consultants succeed. </a:t>
            </a:r>
            <a:endParaRPr lang="en-US" dirty="0"/>
          </a:p>
        </p:txBody>
      </p:sp>
      <p:sp>
        <p:nvSpPr>
          <p:cNvPr id="4" name="Slide Number Placeholder 3"/>
          <p:cNvSpPr>
            <a:spLocks noGrp="1"/>
          </p:cNvSpPr>
          <p:nvPr>
            <p:ph type="sldNum" sz="quarter" idx="10"/>
          </p:nvPr>
        </p:nvSpPr>
        <p:spPr/>
        <p:txBody>
          <a:bodyPr/>
          <a:lstStyle/>
          <a:p>
            <a:fld id="{CDDF1134-29CE-448C-9162-2AD60D097D66}" type="slidenum">
              <a:rPr lang="en-US" smtClean="0"/>
              <a:t>8</a:t>
            </a:fld>
            <a:endParaRPr lang="en-US"/>
          </a:p>
        </p:txBody>
      </p:sp>
    </p:spTree>
    <p:extLst>
      <p:ext uri="{BB962C8B-B14F-4D97-AF65-F5344CB8AC3E}">
        <p14:creationId xmlns:p14="http://schemas.microsoft.com/office/powerpoint/2010/main" val="356196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9F83E9-78B4-41FA-95D6-66E6F614F19D}" type="slidenum">
              <a:rPr lang="en-US" altLang="en-US" smtClean="0">
                <a:solidFill>
                  <a:prstClr val="black"/>
                </a:solidFill>
              </a:rPr>
              <a:pPr/>
              <a:t>9</a:t>
            </a:fld>
            <a:endParaRPr lang="en-US" altLang="en-US">
              <a:solidFill>
                <a:prstClr val="black"/>
              </a:solidFill>
            </a:endParaRPr>
          </a:p>
        </p:txBody>
      </p:sp>
    </p:spTree>
    <p:extLst>
      <p:ext uri="{BB962C8B-B14F-4D97-AF65-F5344CB8AC3E}">
        <p14:creationId xmlns:p14="http://schemas.microsoft.com/office/powerpoint/2010/main" val="3555226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7D79F-5268-4913-8877-90454A3F5532}" type="slidenum">
              <a:rPr lang="en-US" smtClean="0"/>
              <a:t>10</a:t>
            </a:fld>
            <a:endParaRPr lang="en-US"/>
          </a:p>
        </p:txBody>
      </p:sp>
    </p:spTree>
    <p:extLst>
      <p:ext uri="{BB962C8B-B14F-4D97-AF65-F5344CB8AC3E}">
        <p14:creationId xmlns:p14="http://schemas.microsoft.com/office/powerpoint/2010/main" val="3489992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This does NOT include amendments, and therefore will not match the National Fund Status Report.</a:t>
            </a:r>
          </a:p>
          <a:p>
            <a:pPr eaLnBrk="1" hangingPunct="1"/>
            <a:r>
              <a:rPr lang="en-US" altLang="en-US" dirty="0" smtClean="0"/>
              <a:t>This includes current year available funds ONLY.  It does NOT include future funding on multi-year grants.</a:t>
            </a:r>
          </a:p>
          <a:p>
            <a:pPr eaLnBrk="1" hangingPunct="1"/>
            <a:r>
              <a:rPr lang="en-US" altLang="en-US" dirty="0" smtClean="0"/>
              <a:t>SOURCE:  Current Year Program Detail Report (SOAR)</a:t>
            </a:r>
          </a:p>
          <a:p>
            <a:r>
              <a:rPr lang="en-US" altLang="en-US" sz="1200" dirty="0" smtClean="0"/>
              <a:t>FY16 was a challenging year as AIP funding became available in 3 parts (February, March &amp; July).  </a:t>
            </a:r>
          </a:p>
          <a:p>
            <a:endParaRPr lang="en-US" altLang="en-US" sz="1200" dirty="0" smtClean="0"/>
          </a:p>
          <a:p>
            <a:r>
              <a:rPr lang="en-US" altLang="en-US" sz="1200" dirty="0" smtClean="0"/>
              <a:t>During FY16, AGL Office of Airports issued 332 new AIP grants totaling approximately $575m in new AIP funds.</a:t>
            </a:r>
          </a:p>
          <a:p>
            <a:endParaRPr lang="en-US" altLang="en-US" sz="1200" dirty="0" smtClean="0"/>
          </a:p>
          <a:p>
            <a:r>
              <a:rPr lang="en-US" altLang="en-US" sz="1200" dirty="0" smtClean="0"/>
              <a:t>AGL issued more grants than any Region in the country.</a:t>
            </a:r>
          </a:p>
          <a:p>
            <a:endParaRPr lang="en-US" altLang="en-US" sz="1200" dirty="0" smtClean="0"/>
          </a:p>
          <a:p>
            <a:r>
              <a:rPr lang="en-US" altLang="en-US" sz="1200" dirty="0" smtClean="0"/>
              <a:t>AGL issued the 2</a:t>
            </a:r>
            <a:r>
              <a:rPr lang="en-US" altLang="en-US" sz="1200" baseline="30000" dirty="0" smtClean="0"/>
              <a:t>nd</a:t>
            </a:r>
            <a:r>
              <a:rPr lang="en-US" altLang="en-US" sz="1200" dirty="0" smtClean="0"/>
              <a:t> most, in terms of total AIP dollars, of any Region in the US.</a:t>
            </a:r>
          </a:p>
          <a:p>
            <a:endParaRPr lang="en-US" altLang="en-US" sz="1200" dirty="0" smtClean="0"/>
          </a:p>
          <a:p>
            <a:r>
              <a:rPr lang="en-US" altLang="en-US" sz="1200" dirty="0" smtClean="0"/>
              <a:t>All projects on our discretionary list were funded in FY16</a:t>
            </a:r>
            <a:endParaRPr lang="en-US" altLang="en-US" dirty="0" smtClean="0"/>
          </a:p>
        </p:txBody>
      </p:sp>
      <p:sp>
        <p:nvSpPr>
          <p:cNvPr id="4" name="Slide Number Placeholder 3"/>
          <p:cNvSpPr>
            <a:spLocks noGrp="1"/>
          </p:cNvSpPr>
          <p:nvPr>
            <p:ph type="sldNum" sz="quarter" idx="5"/>
          </p:nvPr>
        </p:nvSpPr>
        <p:spPr/>
        <p:txBody>
          <a:bodyPr/>
          <a:lstStyle/>
          <a:p>
            <a:pPr>
              <a:defRPr/>
            </a:pPr>
            <a:fld id="{AAB7034D-5A97-4F71-B134-92984E1BFEFA}" type="slidenum">
              <a:rPr lang="en-US">
                <a:solidFill>
                  <a:prstClr val="black"/>
                </a:solidFill>
              </a:rPr>
              <a:pPr>
                <a:defRPr/>
              </a:pPr>
              <a:t>11</a:t>
            </a:fld>
            <a:endParaRPr lang="en-US">
              <a:solidFill>
                <a:prstClr val="black"/>
              </a:solidFill>
            </a:endParaRPr>
          </a:p>
        </p:txBody>
      </p:sp>
      <p:sp>
        <p:nvSpPr>
          <p:cNvPr id="5" name="Date Placeholder 4"/>
          <p:cNvSpPr>
            <a:spLocks noGrp="1"/>
          </p:cNvSpPr>
          <p:nvPr>
            <p:ph type="dt" sz="quarter" idx="1"/>
          </p:nvPr>
        </p:nvSpPr>
        <p:spPr/>
        <p:txBody>
          <a:bodyPr/>
          <a:lstStyle/>
          <a:p>
            <a:pPr>
              <a:defRPr/>
            </a:pPr>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72" indent="-171472">
              <a:buFontTx/>
              <a:buChar char="•"/>
            </a:pPr>
            <a:r>
              <a:rPr lang="en-US" altLang="en-US" smtClean="0"/>
              <a:t>This does NOT include amendments, and therefore will not match the National Fund Status Report.</a:t>
            </a:r>
          </a:p>
          <a:p>
            <a:pPr marL="171472" indent="-171472">
              <a:buFontTx/>
              <a:buChar char="•"/>
            </a:pPr>
            <a:r>
              <a:rPr lang="en-US" altLang="en-US" smtClean="0"/>
              <a:t>This includes current year available funds ONLY.  It does NOT include future funding on multi-year grants.</a:t>
            </a:r>
          </a:p>
          <a:p>
            <a:pPr marL="171472" indent="-171472">
              <a:buFontTx/>
              <a:buChar char="•"/>
            </a:pPr>
            <a:r>
              <a:rPr lang="en-US" altLang="en-US" smtClean="0"/>
              <a:t>SOURCE:  Current Year Program Detail Report (SOAR)</a:t>
            </a:r>
          </a:p>
          <a:p>
            <a:pPr marL="171472" indent="-171472">
              <a:buFontTx/>
              <a:buChar char="•"/>
            </a:pPr>
            <a:endParaRPr lang="en-US" altLang="en-US" smtClean="0"/>
          </a:p>
        </p:txBody>
      </p:sp>
      <p:sp>
        <p:nvSpPr>
          <p:cNvPr id="4" name="Slide Number Placeholder 3"/>
          <p:cNvSpPr>
            <a:spLocks noGrp="1"/>
          </p:cNvSpPr>
          <p:nvPr>
            <p:ph type="sldNum" sz="quarter" idx="5"/>
          </p:nvPr>
        </p:nvSpPr>
        <p:spPr/>
        <p:txBody>
          <a:bodyPr/>
          <a:lstStyle/>
          <a:p>
            <a:pPr>
              <a:defRPr/>
            </a:pPr>
            <a:fld id="{FD190D65-4595-48B4-818D-852F5A11C09E}" type="slidenum">
              <a:rPr lang="en-US">
                <a:solidFill>
                  <a:prstClr val="black"/>
                </a:solidFill>
              </a:rPr>
              <a:pPr>
                <a:defRPr/>
              </a:pPr>
              <a:t>12</a:t>
            </a:fld>
            <a:endParaRPr lang="en-US">
              <a:solidFill>
                <a:prstClr val="black"/>
              </a:solidFill>
            </a:endParaRPr>
          </a:p>
        </p:txBody>
      </p:sp>
      <p:sp>
        <p:nvSpPr>
          <p:cNvPr id="5" name="Date Placeholder 4"/>
          <p:cNvSpPr>
            <a:spLocks noGrp="1"/>
          </p:cNvSpPr>
          <p:nvPr>
            <p:ph type="dt" sz="quarter" idx="1"/>
          </p:nvPr>
        </p:nvSpPr>
        <p:spPr/>
        <p:txBody>
          <a:bodyPr/>
          <a:lstStyle/>
          <a:p>
            <a:pPr>
              <a:defRPr/>
            </a:pPr>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Andy to talk here on how the three</a:t>
            </a:r>
            <a:r>
              <a:rPr lang="en-US" baseline="0" dirty="0" smtClean="0"/>
              <a:t> ADO’s compare, also mention historic funding levels.</a:t>
            </a:r>
            <a:endParaRPr lang="en-US" dirty="0"/>
          </a:p>
        </p:txBody>
      </p:sp>
      <p:sp>
        <p:nvSpPr>
          <p:cNvPr id="4" name="Slide Number Placeholder 3"/>
          <p:cNvSpPr>
            <a:spLocks noGrp="1"/>
          </p:cNvSpPr>
          <p:nvPr>
            <p:ph type="sldNum" sz="quarter" idx="10"/>
          </p:nvPr>
        </p:nvSpPr>
        <p:spPr/>
        <p:txBody>
          <a:bodyPr/>
          <a:lstStyle/>
          <a:p>
            <a:fld id="{50E8149B-72D3-4693-B9BD-AC18B80C149B}" type="slidenum">
              <a:rPr lang="en-US" smtClean="0"/>
              <a:pPr/>
              <a:t>13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4905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Laurie</a:t>
            </a:r>
            <a:r>
              <a:rPr lang="en-US" baseline="0" dirty="0" smtClean="0"/>
              <a:t> to talk here on the focused effort of the Bismarck office to close out grants in FY15, we lead all ADO’s</a:t>
            </a:r>
          </a:p>
          <a:p>
            <a:endParaRPr lang="en-US" baseline="0" dirty="0" smtClean="0"/>
          </a:p>
          <a:p>
            <a:r>
              <a:rPr lang="en-US" baseline="0" dirty="0" smtClean="0"/>
              <a:t>NEW: 126 </a:t>
            </a:r>
          </a:p>
          <a:p>
            <a:r>
              <a:rPr lang="en-US" baseline="0" dirty="0" smtClean="0"/>
              <a:t>Closed: 174</a:t>
            </a:r>
            <a:endParaRPr lang="en-US" dirty="0" smtClean="0"/>
          </a:p>
        </p:txBody>
      </p:sp>
      <p:sp>
        <p:nvSpPr>
          <p:cNvPr id="4" name="Slide Number Placeholder 3"/>
          <p:cNvSpPr>
            <a:spLocks noGrp="1"/>
          </p:cNvSpPr>
          <p:nvPr>
            <p:ph type="sldNum" sz="quarter" idx="10"/>
          </p:nvPr>
        </p:nvSpPr>
        <p:spPr/>
        <p:txBody>
          <a:bodyPr/>
          <a:lstStyle/>
          <a:p>
            <a:fld id="{50E8149B-72D3-4693-B9BD-AC18B80C149B}" type="slidenum">
              <a:rPr lang="en-US" smtClean="0">
                <a:solidFill>
                  <a:prstClr val="black"/>
                </a:solidFill>
              </a:rPr>
              <a:pPr/>
              <a:t>14</a:t>
            </a:fld>
            <a:endParaRPr lang="en-US">
              <a:solidFill>
                <a:prstClr val="black"/>
              </a:solidFill>
            </a:endParaRPr>
          </a:p>
        </p:txBody>
      </p:sp>
      <p:sp>
        <p:nvSpPr>
          <p:cNvPr id="5" name="Date Placeholder 4"/>
          <p:cNvSpPr>
            <a:spLocks noGrp="1"/>
          </p:cNvSpPr>
          <p:nvPr>
            <p:ph type="dt" idx="11"/>
          </p:nvPr>
        </p:nvSpPr>
        <p:spPr/>
        <p:txBody>
          <a:bodyPr/>
          <a:lstStyle/>
          <a:p>
            <a:endParaRPr lang="en-US">
              <a:solidFill>
                <a:prstClr val="black"/>
              </a:solidFill>
            </a:endParaRPr>
          </a:p>
        </p:txBody>
      </p:sp>
    </p:spTree>
    <p:extLst>
      <p:ext uri="{BB962C8B-B14F-4D97-AF65-F5344CB8AC3E}">
        <p14:creationId xmlns:p14="http://schemas.microsoft.com/office/powerpoint/2010/main" val="396495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7D79F-5268-4913-8877-90454A3F5532}" type="slidenum">
              <a:rPr lang="en-US" smtClean="0"/>
              <a:t>15</a:t>
            </a:fld>
            <a:endParaRPr lang="en-US"/>
          </a:p>
        </p:txBody>
      </p:sp>
    </p:spTree>
    <p:extLst>
      <p:ext uri="{BB962C8B-B14F-4D97-AF65-F5344CB8AC3E}">
        <p14:creationId xmlns:p14="http://schemas.microsoft.com/office/powerpoint/2010/main" val="1415343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7D79F-5268-4913-8877-90454A3F5532}" type="slidenum">
              <a:rPr lang="en-US" smtClean="0"/>
              <a:t>16</a:t>
            </a:fld>
            <a:endParaRPr lang="en-US"/>
          </a:p>
        </p:txBody>
      </p:sp>
    </p:spTree>
    <p:extLst>
      <p:ext uri="{BB962C8B-B14F-4D97-AF65-F5344CB8AC3E}">
        <p14:creationId xmlns:p14="http://schemas.microsoft.com/office/powerpoint/2010/main" val="2631816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7D79F-5268-4913-8877-90454A3F5532}" type="slidenum">
              <a:rPr lang="en-US" smtClean="0"/>
              <a:t>17</a:t>
            </a:fld>
            <a:endParaRPr lang="en-US"/>
          </a:p>
        </p:txBody>
      </p:sp>
    </p:spTree>
    <p:extLst>
      <p:ext uri="{BB962C8B-B14F-4D97-AF65-F5344CB8AC3E}">
        <p14:creationId xmlns:p14="http://schemas.microsoft.com/office/powerpoint/2010/main" val="1071124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7D79F-5268-4913-8877-90454A3F5532}" type="slidenum">
              <a:rPr lang="en-US" smtClean="0"/>
              <a:t>18</a:t>
            </a:fld>
            <a:endParaRPr lang="en-US"/>
          </a:p>
        </p:txBody>
      </p:sp>
    </p:spTree>
    <p:extLst>
      <p:ext uri="{BB962C8B-B14F-4D97-AF65-F5344CB8AC3E}">
        <p14:creationId xmlns:p14="http://schemas.microsoft.com/office/powerpoint/2010/main" val="3742033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37D79F-5268-4913-8877-90454A3F5532}" type="slidenum">
              <a:rPr lang="en-US" smtClean="0"/>
              <a:t>19</a:t>
            </a:fld>
            <a:endParaRPr lang="en-US"/>
          </a:p>
        </p:txBody>
      </p:sp>
    </p:spTree>
    <p:extLst>
      <p:ext uri="{BB962C8B-B14F-4D97-AF65-F5344CB8AC3E}">
        <p14:creationId xmlns:p14="http://schemas.microsoft.com/office/powerpoint/2010/main" val="189551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6.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63321045"/>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01861923"/>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8800" y="1206500"/>
            <a:ext cx="3948113" cy="4589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1206500"/>
            <a:ext cx="3949700" cy="4589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218275"/>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566869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2718888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640593"/>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11380849"/>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71673196"/>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7631031"/>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8125" y="436563"/>
            <a:ext cx="2020888" cy="5359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22288" y="436563"/>
            <a:ext cx="5913437" cy="5359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4894078"/>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22288" y="436563"/>
            <a:ext cx="8061325" cy="609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558800" y="1206500"/>
            <a:ext cx="8050213" cy="4589463"/>
          </a:xfrm>
        </p:spPr>
        <p:txBody>
          <a:bodyPr/>
          <a:lstStyle/>
          <a:p>
            <a:endParaRPr lang="en-US"/>
          </a:p>
        </p:txBody>
      </p:sp>
    </p:spTree>
    <p:extLst>
      <p:ext uri="{BB962C8B-B14F-4D97-AF65-F5344CB8AC3E}">
        <p14:creationId xmlns:p14="http://schemas.microsoft.com/office/powerpoint/2010/main" val="712691184"/>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12628282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041626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30655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50575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70862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7425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7288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932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66803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38510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2271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81872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pPr>
                <a:defRPr/>
              </a:pPr>
              <a:t>‹#›</a:t>
            </a:fld>
            <a:endParaRPr lang="en-US" dirty="0"/>
          </a:p>
        </p:txBody>
      </p:sp>
    </p:spTree>
    <p:extLst>
      <p:ext uri="{BB962C8B-B14F-4D97-AF65-F5344CB8AC3E}">
        <p14:creationId xmlns:p14="http://schemas.microsoft.com/office/powerpoint/2010/main" val="2614836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462078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51217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704090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8290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6452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95198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0167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492307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1581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724673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26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4620787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512179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704090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829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64525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951980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016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492307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1581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72467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267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601030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79615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877350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75841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38950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488660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3675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531051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2101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86341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621261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947455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177944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504928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513037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74934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003458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9342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773663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661947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14229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92720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41720300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321082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133022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97870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02930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29149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6671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473821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800558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36301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43292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9313402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64348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527959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846992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0980726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022368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0484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99375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916509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5839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31172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3862426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208520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3066059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64801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241197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74187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807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392347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92154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94427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76573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pPr>
                <a:defRPr/>
              </a:pPr>
              <a:t>‹#›</a:t>
            </a:fld>
            <a:endParaRPr lang="en-US" dirty="0"/>
          </a:p>
        </p:txBody>
      </p:sp>
    </p:spTree>
    <p:extLst>
      <p:ext uri="{BB962C8B-B14F-4D97-AF65-F5344CB8AC3E}">
        <p14:creationId xmlns:p14="http://schemas.microsoft.com/office/powerpoint/2010/main" val="1637455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9600" y="4343400"/>
            <a:ext cx="482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sz="1600" smtClean="0">
              <a:solidFill>
                <a:srgbClr val="000000"/>
              </a:solidFill>
            </a:endParaRPr>
          </a:p>
        </p:txBody>
      </p:sp>
      <p:grpSp>
        <p:nvGrpSpPr>
          <p:cNvPr id="6" name="Group 6"/>
          <p:cNvGrpSpPr>
            <a:grpSpLocks/>
          </p:cNvGrpSpPr>
          <p:nvPr/>
        </p:nvGrpSpPr>
        <p:grpSpPr bwMode="auto">
          <a:xfrm>
            <a:off x="5873750" y="269875"/>
            <a:ext cx="2895600" cy="911225"/>
            <a:chOff x="3700" y="170"/>
            <a:chExt cx="1824" cy="574"/>
          </a:xfrm>
        </p:grpSpPr>
        <p:pic>
          <p:nvPicPr>
            <p:cNvPr id="7" name="Picture 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b="1" smtClean="0">
                  <a:solidFill>
                    <a:srgbClr val="FFFFFF"/>
                  </a:solidFill>
                </a:rPr>
                <a:t>Federal Aviation</a:t>
              </a:r>
            </a:p>
            <a:p>
              <a:pPr eaLnBrk="1" fontAlgn="base" hangingPunct="1">
                <a:lnSpc>
                  <a:spcPct val="85000"/>
                </a:lnSpc>
                <a:spcBef>
                  <a:spcPct val="0"/>
                </a:spcBef>
                <a:spcAft>
                  <a:spcPct val="0"/>
                </a:spcAft>
                <a:defRPr/>
              </a:pPr>
              <a:r>
                <a:rPr lang="en-US" b="1" smtClean="0">
                  <a:solidFill>
                    <a:srgbClr val="FFFFFF"/>
                  </a:solidFill>
                </a:rPr>
                <a:t>Administration</a:t>
              </a:r>
            </a:p>
          </p:txBody>
        </p:sp>
      </p:grpSp>
      <p:sp>
        <p:nvSpPr>
          <p:cNvPr id="72707" name="Rectangle 3"/>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72708" name="Rectangle 4"/>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7133557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600"/>
            </a:lvl1pPr>
            <a:lvl2pPr>
              <a:defRPr sz="1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887404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196083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49002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3573660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253872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0624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0471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791158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85132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344488"/>
            <a:ext cx="2117725" cy="5554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8625" y="344488"/>
            <a:ext cx="6202363" cy="5554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749599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rPr>
                <a:t>Federal Aviation</a:t>
              </a:r>
            </a:p>
            <a:p>
              <a:pPr eaLnBrk="1" fontAlgn="base" hangingPunct="1">
                <a:lnSpc>
                  <a:spcPct val="85000"/>
                </a:lnSpc>
                <a:spcBef>
                  <a:spcPct val="0"/>
                </a:spcBef>
                <a:spcAft>
                  <a:spcPct val="0"/>
                </a:spcAft>
                <a:defRPr/>
              </a:pPr>
              <a:r>
                <a:rPr lang="en-US" altLang="en-US" b="1"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161823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4283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651625" y="6248400"/>
            <a:ext cx="1905000" cy="457200"/>
          </a:xfrm>
          <a:prstGeom prst="rect">
            <a:avLst/>
          </a:prstGeom>
        </p:spPr>
        <p:txBody>
          <a:bodyPr/>
          <a:lstStyle>
            <a:lvl1pPr>
              <a:defRPr b="1">
                <a:latin typeface="Calibri" pitchFamily="34" charset="0"/>
                <a:cs typeface="Calibri" pitchFamily="34" charset="0"/>
              </a:defRPr>
            </a:lvl1pPr>
          </a:lstStyle>
          <a:p>
            <a:pPr>
              <a:defRPr/>
            </a:pPr>
            <a:fld id="{FEBED7F6-C1AD-4F9C-A1FE-DC25F19988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62389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xfrm>
            <a:off x="6651625" y="6248400"/>
            <a:ext cx="1905000" cy="457200"/>
          </a:xfrm>
          <a:prstGeom prst="rect">
            <a:avLst/>
          </a:prstGeom>
          <a:ln/>
        </p:spPr>
        <p:txBody>
          <a:bodyPr/>
          <a:lstStyle>
            <a:lvl1pPr>
              <a:defRPr/>
            </a:lvl1pPr>
          </a:lstStyle>
          <a:p>
            <a:pPr>
              <a:defRPr/>
            </a:pPr>
            <a:fld id="{13CC5CEA-A077-411B-9D9F-D9E93DCB241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17605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6D1C7915-5EEE-48CA-8D3D-3D6C241198D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66575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3" name="Rectangle 11"/>
          <p:cNvSpPr>
            <a:spLocks noGrp="1" noChangeArrowheads="1"/>
          </p:cNvSpPr>
          <p:nvPr>
            <p:ph type="sldNum" sz="quarter" idx="19"/>
          </p:nvPr>
        </p:nvSpPr>
        <p:spPr>
          <a:xfrm>
            <a:off x="6651625" y="6248400"/>
            <a:ext cx="1905000" cy="457200"/>
          </a:xfrm>
          <a:prstGeom prst="rect">
            <a:avLst/>
          </a:prstGeom>
          <a:ln/>
        </p:spPr>
        <p:txBody>
          <a:bodyPr/>
          <a:lstStyle>
            <a:lvl1pPr>
              <a:defRPr/>
            </a:lvl1pPr>
          </a:lstStyle>
          <a:p>
            <a:pPr>
              <a:defRPr/>
            </a:pPr>
            <a:fld id="{21993518-775D-4B20-BB40-1D09C7BFFBA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91008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9" name="Rectangle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D887AB7B-1C3F-4D4A-ABD5-F9B3FA2E074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83913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905AD202-60D0-408E-8432-4D53E79E22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036114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Slide Number Placeholder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CB994FCF-1CC2-4D40-9EE3-7D59359CB17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9407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2251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1815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B8E0DFF-33B7-410A-BC8C-281B4D7DDC37}" type="datetimeFigureOut">
              <a:rPr lang="en-US" smtClean="0">
                <a:solidFill>
                  <a:srgbClr val="000000"/>
                </a:solidFill>
              </a: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p>
            <a:fld id="{B7838A95-6B14-4DF8-97BF-F99E805031E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18668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68917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1462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rPr>
                <a:t>Federal Aviation</a:t>
              </a:r>
            </a:p>
            <a:p>
              <a:pPr eaLnBrk="1" fontAlgn="base" hangingPunct="1">
                <a:lnSpc>
                  <a:spcPct val="85000"/>
                </a:lnSpc>
                <a:spcBef>
                  <a:spcPct val="0"/>
                </a:spcBef>
                <a:spcAft>
                  <a:spcPct val="0"/>
                </a:spcAft>
                <a:defRPr/>
              </a:pPr>
              <a:r>
                <a:rPr lang="en-US" altLang="en-US" b="1"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780016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75462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651625" y="6248400"/>
            <a:ext cx="1905000" cy="457200"/>
          </a:xfrm>
          <a:prstGeom prst="rect">
            <a:avLst/>
          </a:prstGeom>
        </p:spPr>
        <p:txBody>
          <a:bodyPr/>
          <a:lstStyle>
            <a:lvl1pPr>
              <a:defRPr b="1">
                <a:latin typeface="Calibri" pitchFamily="34" charset="0"/>
                <a:cs typeface="Calibri" pitchFamily="34" charset="0"/>
              </a:defRPr>
            </a:lvl1pPr>
          </a:lstStyle>
          <a:p>
            <a:pPr>
              <a:defRPr/>
            </a:pPr>
            <a:fld id="{FEBED7F6-C1AD-4F9C-A1FE-DC25F19988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322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xfrm>
            <a:off x="6651625" y="6248400"/>
            <a:ext cx="1905000" cy="457200"/>
          </a:xfrm>
          <a:prstGeom prst="rect">
            <a:avLst/>
          </a:prstGeom>
          <a:ln/>
        </p:spPr>
        <p:txBody>
          <a:bodyPr/>
          <a:lstStyle>
            <a:lvl1pPr>
              <a:defRPr/>
            </a:lvl1pPr>
          </a:lstStyle>
          <a:p>
            <a:pPr>
              <a:defRPr/>
            </a:pPr>
            <a:fld id="{13CC5CEA-A077-411B-9D9F-D9E93DCB241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83406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6D1C7915-5EEE-48CA-8D3D-3D6C241198D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62443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3" name="Rectangle 11"/>
          <p:cNvSpPr>
            <a:spLocks noGrp="1" noChangeArrowheads="1"/>
          </p:cNvSpPr>
          <p:nvPr>
            <p:ph type="sldNum" sz="quarter" idx="19"/>
          </p:nvPr>
        </p:nvSpPr>
        <p:spPr>
          <a:xfrm>
            <a:off x="6651625" y="6248400"/>
            <a:ext cx="1905000" cy="457200"/>
          </a:xfrm>
          <a:prstGeom prst="rect">
            <a:avLst/>
          </a:prstGeom>
          <a:ln/>
        </p:spPr>
        <p:txBody>
          <a:bodyPr/>
          <a:lstStyle>
            <a:lvl1pPr>
              <a:defRPr/>
            </a:lvl1pPr>
          </a:lstStyle>
          <a:p>
            <a:pPr>
              <a:defRPr/>
            </a:pPr>
            <a:fld id="{21993518-775D-4B20-BB40-1D09C7BFFBA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65062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9" name="Rectangle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D887AB7B-1C3F-4D4A-ABD5-F9B3FA2E074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22503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905AD202-60D0-408E-8432-4D53E79E22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34495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Slide Number Placeholder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CB994FCF-1CC2-4D40-9EE3-7D59359CB17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7329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2719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0388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B8E0DFF-33B7-410A-BC8C-281B4D7DDC37}" type="datetimeFigureOut">
              <a:rPr lang="en-US" smtClean="0">
                <a:solidFill>
                  <a:srgbClr val="000000"/>
                </a:solidFill>
              </a: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p>
            <a:fld id="{B7838A95-6B14-4DF8-97BF-F99E805031E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6467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5069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3827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rPr>
                <a:t>Federal Aviation</a:t>
              </a:r>
            </a:p>
            <a:p>
              <a:pPr eaLnBrk="1" fontAlgn="base" hangingPunct="1">
                <a:lnSpc>
                  <a:spcPct val="85000"/>
                </a:lnSpc>
                <a:spcBef>
                  <a:spcPct val="0"/>
                </a:spcBef>
                <a:spcAft>
                  <a:spcPct val="0"/>
                </a:spcAft>
                <a:defRPr/>
              </a:pPr>
              <a:r>
                <a:rPr lang="en-US" altLang="en-US" b="1"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46340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935777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651625" y="6248400"/>
            <a:ext cx="1905000" cy="457200"/>
          </a:xfrm>
          <a:prstGeom prst="rect">
            <a:avLst/>
          </a:prstGeom>
        </p:spPr>
        <p:txBody>
          <a:bodyPr/>
          <a:lstStyle>
            <a:lvl1pPr>
              <a:defRPr b="1">
                <a:latin typeface="Calibri" pitchFamily="34" charset="0"/>
                <a:cs typeface="Calibri" pitchFamily="34" charset="0"/>
              </a:defRPr>
            </a:lvl1pPr>
          </a:lstStyle>
          <a:p>
            <a:pPr>
              <a:defRPr/>
            </a:pPr>
            <a:fld id="{FEBED7F6-C1AD-4F9C-A1FE-DC25F19988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95827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xfrm>
            <a:off x="6651625" y="6248400"/>
            <a:ext cx="1905000" cy="457200"/>
          </a:xfrm>
          <a:prstGeom prst="rect">
            <a:avLst/>
          </a:prstGeom>
          <a:ln/>
        </p:spPr>
        <p:txBody>
          <a:bodyPr/>
          <a:lstStyle>
            <a:lvl1pPr>
              <a:defRPr/>
            </a:lvl1pPr>
          </a:lstStyle>
          <a:p>
            <a:pPr>
              <a:defRPr/>
            </a:pPr>
            <a:fld id="{13CC5CEA-A077-411B-9D9F-D9E93DCB241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53662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6D1C7915-5EEE-48CA-8D3D-3D6C241198D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8401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3" name="Rectangle 11"/>
          <p:cNvSpPr>
            <a:spLocks noGrp="1" noChangeArrowheads="1"/>
          </p:cNvSpPr>
          <p:nvPr>
            <p:ph type="sldNum" sz="quarter" idx="19"/>
          </p:nvPr>
        </p:nvSpPr>
        <p:spPr>
          <a:xfrm>
            <a:off x="6651625" y="6248400"/>
            <a:ext cx="1905000" cy="457200"/>
          </a:xfrm>
          <a:prstGeom prst="rect">
            <a:avLst/>
          </a:prstGeom>
          <a:ln/>
        </p:spPr>
        <p:txBody>
          <a:bodyPr/>
          <a:lstStyle>
            <a:lvl1pPr>
              <a:defRPr/>
            </a:lvl1pPr>
          </a:lstStyle>
          <a:p>
            <a:pPr>
              <a:defRPr/>
            </a:pPr>
            <a:fld id="{21993518-775D-4B20-BB40-1D09C7BFFBA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56585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9" name="Rectangle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D887AB7B-1C3F-4D4A-ABD5-F9B3FA2E074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71856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905AD202-60D0-408E-8432-4D53E79E22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83910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Slide Number Placeholder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CB994FCF-1CC2-4D40-9EE3-7D59359CB17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8198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8459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9496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B8E0DFF-33B7-410A-BC8C-281B4D7DDC37}" type="datetimeFigureOut">
              <a:rPr lang="en-US" smtClean="0">
                <a:solidFill>
                  <a:srgbClr val="000000"/>
                </a:solidFill>
              </a: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p>
            <a:fld id="{B7838A95-6B14-4DF8-97BF-F99E805031E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13878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1232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18489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rPr>
                <a:t>Federal Aviation</a:t>
              </a:r>
            </a:p>
            <a:p>
              <a:pPr eaLnBrk="1" fontAlgn="base" hangingPunct="1">
                <a:lnSpc>
                  <a:spcPct val="85000"/>
                </a:lnSpc>
                <a:spcBef>
                  <a:spcPct val="0"/>
                </a:spcBef>
                <a:spcAft>
                  <a:spcPct val="0"/>
                </a:spcAft>
                <a:defRPr/>
              </a:pPr>
              <a:r>
                <a:rPr lang="en-US" altLang="en-US" b="1"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290689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7108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651625" y="6248400"/>
            <a:ext cx="1905000" cy="457200"/>
          </a:xfrm>
          <a:prstGeom prst="rect">
            <a:avLst/>
          </a:prstGeom>
        </p:spPr>
        <p:txBody>
          <a:bodyPr/>
          <a:lstStyle>
            <a:lvl1pPr>
              <a:defRPr b="1">
                <a:latin typeface="Calibri" pitchFamily="34" charset="0"/>
                <a:cs typeface="Calibri" pitchFamily="34" charset="0"/>
              </a:defRPr>
            </a:lvl1pPr>
          </a:lstStyle>
          <a:p>
            <a:pPr>
              <a:defRPr/>
            </a:pPr>
            <a:fld id="{FEBED7F6-C1AD-4F9C-A1FE-DC25F19988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6683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xfrm>
            <a:off x="6651625" y="6248400"/>
            <a:ext cx="1905000" cy="457200"/>
          </a:xfrm>
          <a:prstGeom prst="rect">
            <a:avLst/>
          </a:prstGeom>
          <a:ln/>
        </p:spPr>
        <p:txBody>
          <a:bodyPr/>
          <a:lstStyle>
            <a:lvl1pPr>
              <a:defRPr/>
            </a:lvl1pPr>
          </a:lstStyle>
          <a:p>
            <a:pPr>
              <a:defRPr/>
            </a:pPr>
            <a:fld id="{13CC5CEA-A077-411B-9D9F-D9E93DCB241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63507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6D1C7915-5EEE-48CA-8D3D-3D6C241198D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83127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3" name="Rectangle 11"/>
          <p:cNvSpPr>
            <a:spLocks noGrp="1" noChangeArrowheads="1"/>
          </p:cNvSpPr>
          <p:nvPr>
            <p:ph type="sldNum" sz="quarter" idx="19"/>
          </p:nvPr>
        </p:nvSpPr>
        <p:spPr>
          <a:xfrm>
            <a:off x="6651625" y="6248400"/>
            <a:ext cx="1905000" cy="457200"/>
          </a:xfrm>
          <a:prstGeom prst="rect">
            <a:avLst/>
          </a:prstGeom>
          <a:ln/>
        </p:spPr>
        <p:txBody>
          <a:bodyPr/>
          <a:lstStyle>
            <a:lvl1pPr>
              <a:defRPr/>
            </a:lvl1pPr>
          </a:lstStyle>
          <a:p>
            <a:pPr>
              <a:defRPr/>
            </a:pPr>
            <a:fld id="{21993518-775D-4B20-BB40-1D09C7BFFBA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58648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9" name="Rectangle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D887AB7B-1C3F-4D4A-ABD5-F9B3FA2E074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63262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905AD202-60D0-408E-8432-4D53E79E22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5129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Slide Number Placeholder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CB994FCF-1CC2-4D40-9EE3-7D59359CB17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59533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6701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2946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B8E0DFF-33B7-410A-BC8C-281B4D7DDC37}" type="datetimeFigureOut">
              <a:rPr lang="en-US" smtClean="0">
                <a:solidFill>
                  <a:srgbClr val="000000"/>
                </a:solidFill>
              </a: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p>
            <a:fld id="{B7838A95-6B14-4DF8-97BF-F99E805031E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49418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2865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6705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5873750" y="271463"/>
            <a:ext cx="2895600" cy="909637"/>
            <a:chOff x="3700" y="171"/>
            <a:chExt cx="1824" cy="573"/>
          </a:xfrm>
        </p:grpSpPr>
        <p:pic>
          <p:nvPicPr>
            <p:cNvPr id="7"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rPr>
                <a:t>Federal Aviation</a:t>
              </a:r>
            </a:p>
            <a:p>
              <a:pPr eaLnBrk="1" fontAlgn="base" hangingPunct="1">
                <a:lnSpc>
                  <a:spcPct val="85000"/>
                </a:lnSpc>
                <a:spcBef>
                  <a:spcPct val="0"/>
                </a:spcBef>
                <a:spcAft>
                  <a:spcPct val="0"/>
                </a:spcAft>
                <a:defRPr/>
              </a:pPr>
              <a:r>
                <a:rPr lang="en-US" altLang="en-US" b="1" smtClean="0">
                  <a:solidFill>
                    <a:srgbClr val="FFFFFF"/>
                  </a:solidFill>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2613463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a:xfrm>
            <a:off x="6837363" y="6299200"/>
            <a:ext cx="1905000" cy="457200"/>
          </a:xfrm>
          <a:prstGeom prst="rect">
            <a:avLst/>
          </a:prstGeom>
        </p:spPr>
        <p:txBody>
          <a:bodyPr/>
          <a:lstStyle>
            <a:lvl1pPr>
              <a:defRPr sz="1600" b="1"/>
            </a:lvl1pPr>
          </a:lstStyle>
          <a:p>
            <a:pPr>
              <a:defRPr/>
            </a:pPr>
            <a:fld id="{4653DC7B-A331-4C80-A8F8-A5A9153B73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24065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6651625" y="6248400"/>
            <a:ext cx="1905000" cy="457200"/>
          </a:xfrm>
          <a:prstGeom prst="rect">
            <a:avLst/>
          </a:prstGeom>
        </p:spPr>
        <p:txBody>
          <a:bodyPr/>
          <a:lstStyle>
            <a:lvl1pPr>
              <a:defRPr b="1">
                <a:latin typeface="Calibri" pitchFamily="34" charset="0"/>
                <a:cs typeface="Calibri" pitchFamily="34" charset="0"/>
              </a:defRPr>
            </a:lvl1pPr>
          </a:lstStyle>
          <a:p>
            <a:pPr>
              <a:defRPr/>
            </a:pPr>
            <a:fld id="{FEBED7F6-C1AD-4F9C-A1FE-DC25F199885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69640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6" name="Rectangle 11"/>
          <p:cNvSpPr>
            <a:spLocks noGrp="1" noChangeArrowheads="1"/>
          </p:cNvSpPr>
          <p:nvPr>
            <p:ph type="sldNum" sz="quarter" idx="16"/>
          </p:nvPr>
        </p:nvSpPr>
        <p:spPr>
          <a:xfrm>
            <a:off x="6651625" y="6248400"/>
            <a:ext cx="1905000" cy="457200"/>
          </a:xfrm>
          <a:prstGeom prst="rect">
            <a:avLst/>
          </a:prstGeom>
          <a:ln/>
        </p:spPr>
        <p:txBody>
          <a:bodyPr/>
          <a:lstStyle>
            <a:lvl1pPr>
              <a:defRPr/>
            </a:lvl1pPr>
          </a:lstStyle>
          <a:p>
            <a:pPr>
              <a:defRPr/>
            </a:pPr>
            <a:fld id="{13CC5CEA-A077-411B-9D9F-D9E93DCB241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28874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6"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6D1C7915-5EEE-48CA-8D3D-3D6C241198D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33174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Rectangle 10"/>
          <p:cNvSpPr>
            <a:spLocks noGrp="1" noChangeArrowheads="1"/>
          </p:cNvSpPr>
          <p:nvPr>
            <p:ph type="ftr" sz="quarter" idx="18"/>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3" name="Rectangle 11"/>
          <p:cNvSpPr>
            <a:spLocks noGrp="1" noChangeArrowheads="1"/>
          </p:cNvSpPr>
          <p:nvPr>
            <p:ph type="sldNum" sz="quarter" idx="19"/>
          </p:nvPr>
        </p:nvSpPr>
        <p:spPr>
          <a:xfrm>
            <a:off x="6651625" y="6248400"/>
            <a:ext cx="1905000" cy="457200"/>
          </a:xfrm>
          <a:prstGeom prst="rect">
            <a:avLst/>
          </a:prstGeom>
          <a:ln/>
        </p:spPr>
        <p:txBody>
          <a:bodyPr/>
          <a:lstStyle>
            <a:lvl1pPr>
              <a:defRPr/>
            </a:lvl1pPr>
          </a:lstStyle>
          <a:p>
            <a:pPr>
              <a:defRPr/>
            </a:pPr>
            <a:fld id="{21993518-775D-4B20-BB40-1D09C7BFFBA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13546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7" name="Rectangle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9" name="Rectangle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D887AB7B-1C3F-4D4A-ABD5-F9B3FA2E074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88586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15"/>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8" name="Rectangle 10"/>
          <p:cNvSpPr>
            <a:spLocks noGrp="1" noChangeArrowheads="1"/>
          </p:cNvSpPr>
          <p:nvPr>
            <p:ph type="ftr" sz="quarter" idx="16"/>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Rectangle 11"/>
          <p:cNvSpPr>
            <a:spLocks noGrp="1" noChangeArrowheads="1"/>
          </p:cNvSpPr>
          <p:nvPr>
            <p:ph type="sldNum" sz="quarter" idx="17"/>
          </p:nvPr>
        </p:nvSpPr>
        <p:spPr>
          <a:xfrm>
            <a:off x="6651625" y="6248400"/>
            <a:ext cx="1905000" cy="457200"/>
          </a:xfrm>
          <a:prstGeom prst="rect">
            <a:avLst/>
          </a:prstGeom>
          <a:ln/>
        </p:spPr>
        <p:txBody>
          <a:bodyPr/>
          <a:lstStyle>
            <a:lvl1pPr>
              <a:defRPr/>
            </a:lvl1pPr>
          </a:lstStyle>
          <a:p>
            <a:pPr>
              <a:defRPr/>
            </a:pPr>
            <a:fld id="{905AD202-60D0-408E-8432-4D53E79E227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51860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Rectangle 9"/>
          <p:cNvSpPr>
            <a:spLocks noGrp="1" noChangeArrowheads="1"/>
          </p:cNvSpPr>
          <p:nvPr>
            <p:ph type="dt" sz="half" idx="16"/>
          </p:nvPr>
        </p:nvSpPr>
        <p:spPr>
          <a:xfrm>
            <a:off x="509588" y="6248400"/>
            <a:ext cx="1736725"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1" name="Footer Placeholder 10"/>
          <p:cNvSpPr>
            <a:spLocks noGrp="1" noChangeArrowheads="1"/>
          </p:cNvSpPr>
          <p:nvPr>
            <p:ph type="ftr" sz="quarter" idx="17"/>
          </p:nvPr>
        </p:nvSpPr>
        <p:spPr>
          <a:xfrm>
            <a:off x="2314575"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000000"/>
              </a:solidFill>
            </a:endParaRPr>
          </a:p>
        </p:txBody>
      </p:sp>
      <p:sp>
        <p:nvSpPr>
          <p:cNvPr id="12" name="Slide Number Placeholder 11"/>
          <p:cNvSpPr>
            <a:spLocks noGrp="1" noChangeArrowheads="1"/>
          </p:cNvSpPr>
          <p:nvPr>
            <p:ph type="sldNum" sz="quarter" idx="18"/>
          </p:nvPr>
        </p:nvSpPr>
        <p:spPr>
          <a:xfrm>
            <a:off x="6651625" y="6248400"/>
            <a:ext cx="1905000" cy="457200"/>
          </a:xfrm>
          <a:prstGeom prst="rect">
            <a:avLst/>
          </a:prstGeom>
          <a:ln/>
        </p:spPr>
        <p:txBody>
          <a:bodyPr/>
          <a:lstStyle>
            <a:lvl1pPr>
              <a:defRPr/>
            </a:lvl1pPr>
          </a:lstStyle>
          <a:p>
            <a:pPr>
              <a:defRPr/>
            </a:pPr>
            <a:fld id="{CB994FCF-1CC2-4D40-9EE3-7D59359CB17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97469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09808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4079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B8E0DFF-33B7-410A-BC8C-281B4D7DDC37}" type="datetimeFigureOut">
              <a:rPr lang="en-US" smtClean="0">
                <a:solidFill>
                  <a:srgbClr val="000000"/>
                </a:solidFill>
              </a: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p>
            <a:fld id="{B7838A95-6B14-4DF8-97BF-F99E805031E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961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7290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3015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4013727730"/>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88594902"/>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22151436"/>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4229956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0340135"/>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550800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6461104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6896984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452561"/>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4461542"/>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2461390"/>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9717461"/>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4282609"/>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264319"/>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982942578"/>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44180049"/>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3771696"/>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290523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0127350"/>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5210655"/>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60685784"/>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8388329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56226047"/>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726887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7413136"/>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5760112"/>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3928872"/>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579734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98294257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44180049"/>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3771696"/>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2905233"/>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0127350"/>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52106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60685784"/>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83883295"/>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5622604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7268879"/>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7413136"/>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5760112"/>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3928872"/>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579734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616144634"/>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20103998"/>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8644419"/>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3846854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87974733"/>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29913011"/>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49283097"/>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02236676"/>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23691514"/>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57569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400123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0776818"/>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9561229"/>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700347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4165516255"/>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34488751"/>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42710404"/>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56526789"/>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0460141"/>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87593480"/>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12168552"/>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5826860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2929956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6511185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8810236"/>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770639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2159895"/>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1596949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105981011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55222970"/>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164166"/>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17538549"/>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77888089"/>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702162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01657833"/>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12306286"/>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24433162"/>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8564044"/>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182506"/>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652462"/>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201685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5364941"/>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850760246"/>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6857842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39847879"/>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1345207"/>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5396337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06907969"/>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51523007"/>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92364097"/>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5828462"/>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10532173"/>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5435577"/>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2576540"/>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9649786"/>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27126940"/>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2848510274"/>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02575780"/>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48238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28337240"/>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4686249"/>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52431218"/>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5904633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30341983"/>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3696127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38548390"/>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821111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021330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5106294"/>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1993901"/>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458150411"/>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80302008"/>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9380513"/>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59704738"/>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62469700"/>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42675269"/>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36744757"/>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3061745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20987001"/>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402063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26936392"/>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4731723"/>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51453575"/>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8213477"/>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440651795"/>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59940067"/>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277927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5747636"/>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43710076"/>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59762168"/>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6725421"/>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81906481"/>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99787050"/>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175413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48878837"/>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3502045"/>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8623840"/>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204315"/>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81"/>
          <p:cNvPicPr>
            <a:picLocks noChangeAspect="1" noChangeArrowheads="1"/>
          </p:cNvPicPr>
          <p:nvPr userDrawn="1"/>
        </p:nvPicPr>
        <p:blipFill>
          <a:blip r:embed="rId2">
            <a:extLst>
              <a:ext uri="{28A0092B-C50C-407E-A947-70E740481C1C}">
                <a14:useLocalDpi xmlns:a14="http://schemas.microsoft.com/office/drawing/2010/main" val="0"/>
              </a:ext>
            </a:extLst>
          </a:blip>
          <a:srcRect l="848" r="31892"/>
          <a:stretch>
            <a:fillRect/>
          </a:stretch>
        </p:blipFill>
        <p:spPr bwMode="auto">
          <a:xfrm>
            <a:off x="5578475"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080"/>
          <p:cNvGrpSpPr>
            <a:grpSpLocks/>
          </p:cNvGrpSpPr>
          <p:nvPr userDrawn="1"/>
        </p:nvGrpSpPr>
        <p:grpSpPr bwMode="auto">
          <a:xfrm>
            <a:off x="5873750" y="271463"/>
            <a:ext cx="2895600" cy="909637"/>
            <a:chOff x="3700" y="171"/>
            <a:chExt cx="1824" cy="573"/>
          </a:xfrm>
        </p:grpSpPr>
        <p:pic>
          <p:nvPicPr>
            <p:cNvPr id="6"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b="1" smtClean="0">
                  <a:solidFill>
                    <a:srgbClr val="FFFFFF"/>
                  </a:solidFill>
                  <a:cs typeface="Arial" charset="0"/>
                </a:rPr>
                <a:t>Administration</a:t>
              </a:r>
            </a:p>
          </p:txBody>
        </p:sp>
      </p:grpSp>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Tree>
    <p:extLst>
      <p:ext uri="{BB962C8B-B14F-4D97-AF65-F5344CB8AC3E}">
        <p14:creationId xmlns:p14="http://schemas.microsoft.com/office/powerpoint/2010/main" val="3289608609"/>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837363" y="6299200"/>
            <a:ext cx="1905000" cy="457200"/>
          </a:xfrm>
          <a:prstGeom prst="rect">
            <a:avLst/>
          </a:prstGeom>
        </p:spPr>
        <p:txBody>
          <a:bodyPr/>
          <a:lstStyle>
            <a:lvl1pPr fontAlgn="auto">
              <a:spcBef>
                <a:spcPts val="0"/>
              </a:spcBef>
              <a:spcAft>
                <a:spcPts val="0"/>
              </a:spcAft>
              <a:defRPr sz="1600" b="1">
                <a:latin typeface="+mn-lt"/>
                <a:cs typeface="+mn-cs"/>
              </a:defRPr>
            </a:lvl1pPr>
          </a:lstStyle>
          <a:p>
            <a:pPr>
              <a:defRPr/>
            </a:pPr>
            <a:fld id="{27AC5C5D-11F2-4FFA-8A90-0D9FBD30416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84521555"/>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6651625" y="6248400"/>
            <a:ext cx="1905000" cy="457200"/>
          </a:xfrm>
          <a:prstGeom prst="rect">
            <a:avLst/>
          </a:prstGeom>
        </p:spPr>
        <p:txBody>
          <a:bodyPr/>
          <a:lstStyle>
            <a:lvl1pPr fontAlgn="auto">
              <a:spcBef>
                <a:spcPts val="0"/>
              </a:spcBef>
              <a:spcAft>
                <a:spcPts val="0"/>
              </a:spcAft>
              <a:defRPr b="1">
                <a:latin typeface="Calibri" pitchFamily="34" charset="0"/>
                <a:cs typeface="Calibri" pitchFamily="34" charset="0"/>
              </a:defRPr>
            </a:lvl1pPr>
          </a:lstStyle>
          <a:p>
            <a:pPr>
              <a:defRPr/>
            </a:pPr>
            <a:fld id="{FAD467BB-8CA0-483E-BB19-23FCCDCA7D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97485981"/>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martArt Placeholder 6"/>
          <p:cNvSpPr>
            <a:spLocks noGrp="1"/>
          </p:cNvSpPr>
          <p:nvPr>
            <p:ph type="dgm" sz="quarter" idx="13"/>
          </p:nvPr>
        </p:nvSpPr>
        <p:spPr>
          <a:xfrm>
            <a:off x="1701800" y="1679575"/>
            <a:ext cx="5135563" cy="3168650"/>
          </a:xfrm>
        </p:spPr>
        <p:txBody>
          <a:bodyPr/>
          <a:lstStyle/>
          <a:p>
            <a:pPr lvl="0"/>
            <a:endParaRPr lang="en-US" noProof="0" dirty="0"/>
          </a:p>
        </p:txBody>
      </p:sp>
      <p:sp>
        <p:nvSpPr>
          <p:cNvPr id="4" name="Rectangle 11"/>
          <p:cNvSpPr>
            <a:spLocks noGrp="1" noChangeArrowheads="1"/>
          </p:cNvSpPr>
          <p:nvPr>
            <p:ph type="sldNum" sz="quarter" idx="14"/>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EA895BA2-BB2F-46B8-AB28-5875D169184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356880"/>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606425" y="3763963"/>
            <a:ext cx="75803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6" name="Footer Placeholder 5"/>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Slide Number Placeholder 7"/>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3AC7AA03-5EA8-4298-A2E7-71F606E9D9C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77498534"/>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3"/>
          </p:nvPr>
        </p:nvSpPr>
        <p:spPr>
          <a:xfrm>
            <a:off x="488950" y="1233488"/>
            <a:ext cx="7858125" cy="14573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4"/>
          </p:nvPr>
        </p:nvSpPr>
        <p:spPr>
          <a:xfrm>
            <a:off x="595792" y="3785228"/>
            <a:ext cx="2540813" cy="1308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15"/>
          </p:nvPr>
        </p:nvSpPr>
        <p:spPr>
          <a:xfrm>
            <a:off x="3594100" y="3795713"/>
            <a:ext cx="2030413" cy="1296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10"/>
          <p:cNvSpPr>
            <a:spLocks noGrp="1"/>
          </p:cNvSpPr>
          <p:nvPr>
            <p:ph type="body" sz="quarter" idx="16"/>
          </p:nvPr>
        </p:nvSpPr>
        <p:spPr>
          <a:xfrm>
            <a:off x="6315075" y="3806825"/>
            <a:ext cx="2020888" cy="1317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7"/>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Footer Placeholder 11"/>
          <p:cNvSpPr>
            <a:spLocks noGrp="1" noChangeArrowheads="1"/>
          </p:cNvSpPr>
          <p:nvPr>
            <p:ph type="ftr" sz="quarter" idx="18"/>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3" name="Slide Number Placeholder 12"/>
          <p:cNvSpPr>
            <a:spLocks noGrp="1" noChangeArrowheads="1"/>
          </p:cNvSpPr>
          <p:nvPr>
            <p:ph type="sldNum" sz="quarter" idx="19"/>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47C8B2CA-C1CA-4DB6-999E-DC1D423C05D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39163176"/>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63137" y="214492"/>
            <a:ext cx="8737739" cy="850983"/>
          </a:xfrm>
        </p:spPr>
        <p:txBody>
          <a:bodyPr/>
          <a:lstStyle>
            <a:lvl1pPr marL="0" indent="0">
              <a:buNone/>
              <a:defRPr/>
            </a:lvl1pPr>
          </a:lstStyle>
          <a:p>
            <a:pPr lvl="0"/>
            <a:r>
              <a:rPr lang="en-US" dirty="0" smtClean="0"/>
              <a:t>Click to edit Master text styles</a:t>
            </a:r>
          </a:p>
        </p:txBody>
      </p:sp>
      <p:sp>
        <p:nvSpPr>
          <p:cNvPr id="8" name="Content Placeholder 7"/>
          <p:cNvSpPr>
            <a:spLocks noGrp="1"/>
          </p:cNvSpPr>
          <p:nvPr>
            <p:ph sz="quarter" idx="14"/>
          </p:nvPr>
        </p:nvSpPr>
        <p:spPr>
          <a:xfrm>
            <a:off x="285750" y="1271588"/>
            <a:ext cx="2187106" cy="3810000"/>
          </a:xfrm>
        </p:spPr>
        <p:txBody>
          <a:bodyPr/>
          <a:lstStyle>
            <a:lvl1pPr marL="0" indent="0">
              <a:buNone/>
              <a:defRPr/>
            </a:lvl1pPr>
          </a:lstStyle>
          <a:p>
            <a:pPr lvl="0"/>
            <a:r>
              <a:rPr lang="en-US" dirty="0" smtClean="0"/>
              <a:t>Click to edit Master text styles</a:t>
            </a:r>
          </a:p>
        </p:txBody>
      </p:sp>
      <p:sp>
        <p:nvSpPr>
          <p:cNvPr id="10" name="Picture Placeholder 9"/>
          <p:cNvSpPr>
            <a:spLocks noGrp="1"/>
          </p:cNvSpPr>
          <p:nvPr>
            <p:ph type="pic" sz="quarter" idx="15"/>
          </p:nvPr>
        </p:nvSpPr>
        <p:spPr>
          <a:xfrm>
            <a:off x="4134678" y="1335088"/>
            <a:ext cx="4635611" cy="3641725"/>
          </a:xfrm>
        </p:spPr>
        <p:txBody>
          <a:bodyPr/>
          <a:lstStyle/>
          <a:p>
            <a:pPr lvl="0"/>
            <a:endParaRPr lang="en-US" noProof="0" dirty="0"/>
          </a:p>
        </p:txBody>
      </p:sp>
      <p:sp>
        <p:nvSpPr>
          <p:cNvPr id="5" name="Date Placeholder 4"/>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7" name="Footer Placeholder 6"/>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9" name="Slide Number Placeholder 8"/>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A1EAE40D-B85D-4E36-A435-43D1BB1F956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87652819"/>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198" y="228601"/>
            <a:ext cx="8722581" cy="566738"/>
          </a:xfrm>
        </p:spPr>
        <p:txBody>
          <a:bodyPr anchor="b"/>
          <a:lstStyle>
            <a:lvl1pPr algn="l">
              <a:defRPr sz="4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376956" y="519240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Picture Placeholder 8"/>
          <p:cNvSpPr>
            <a:spLocks noGrp="1"/>
          </p:cNvSpPr>
          <p:nvPr>
            <p:ph type="pic" sz="quarter" idx="13"/>
          </p:nvPr>
        </p:nvSpPr>
        <p:spPr>
          <a:xfrm>
            <a:off x="564515" y="1335157"/>
            <a:ext cx="3498602" cy="2847230"/>
          </a:xfrm>
        </p:spPr>
        <p:txBody>
          <a:bodyPr/>
          <a:lstStyle/>
          <a:p>
            <a:pPr lvl="0"/>
            <a:endParaRPr lang="en-US" noProof="0" dirty="0"/>
          </a:p>
        </p:txBody>
      </p:sp>
      <p:sp>
        <p:nvSpPr>
          <p:cNvPr id="10" name="Content Placeholder 9"/>
          <p:cNvSpPr>
            <a:spLocks noGrp="1"/>
          </p:cNvSpPr>
          <p:nvPr>
            <p:ph sz="quarter" idx="14"/>
          </p:nvPr>
        </p:nvSpPr>
        <p:spPr>
          <a:xfrm>
            <a:off x="4643438" y="1104900"/>
            <a:ext cx="4309731" cy="612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noChangeArrowheads="1"/>
          </p:cNvSpPr>
          <p:nvPr>
            <p:ph type="dt" sz="half" idx="15"/>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8" name="Footer Placeholder 7"/>
          <p:cNvSpPr>
            <a:spLocks noGrp="1" noChangeArrowheads="1"/>
          </p:cNvSpPr>
          <p:nvPr>
            <p:ph type="ftr" sz="quarter" idx="16"/>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Slide Number Placeholder 10"/>
          <p:cNvSpPr>
            <a:spLocks noGrp="1" noChangeArrowheads="1"/>
          </p:cNvSpPr>
          <p:nvPr>
            <p:ph type="sldNum" sz="quarter" idx="17"/>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5EBAD641-E1D7-416E-A468-0AA1A802C77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82057883"/>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565" y="149087"/>
            <a:ext cx="8305869"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810539" y="2170706"/>
            <a:ext cx="3891432" cy="26840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Picture Placeholder 8"/>
          <p:cNvSpPr>
            <a:spLocks noGrp="1"/>
          </p:cNvSpPr>
          <p:nvPr>
            <p:ph type="pic" sz="quarter" idx="13"/>
          </p:nvPr>
        </p:nvSpPr>
        <p:spPr>
          <a:xfrm>
            <a:off x="930275" y="1431234"/>
            <a:ext cx="3498602" cy="1796995"/>
          </a:xfrm>
        </p:spPr>
        <p:txBody>
          <a:bodyPr/>
          <a:lstStyle/>
          <a:p>
            <a:pPr lvl="0"/>
            <a:endParaRPr lang="en-US" noProof="0" dirty="0"/>
          </a:p>
        </p:txBody>
      </p:sp>
      <p:sp>
        <p:nvSpPr>
          <p:cNvPr id="10" name="Picture Placeholder 9"/>
          <p:cNvSpPr>
            <a:spLocks noGrp="1"/>
          </p:cNvSpPr>
          <p:nvPr>
            <p:ph type="pic" sz="quarter" idx="14"/>
          </p:nvPr>
        </p:nvSpPr>
        <p:spPr>
          <a:xfrm>
            <a:off x="428625" y="3506788"/>
            <a:ext cx="2711450" cy="1128712"/>
          </a:xfrm>
        </p:spPr>
        <p:txBody>
          <a:bodyPr/>
          <a:lstStyle/>
          <a:p>
            <a:pPr lvl="0"/>
            <a:endParaRPr lang="en-US" noProof="0" dirty="0"/>
          </a:p>
        </p:txBody>
      </p:sp>
      <p:sp>
        <p:nvSpPr>
          <p:cNvPr id="8" name="Content Placeholder 7"/>
          <p:cNvSpPr>
            <a:spLocks noGrp="1"/>
          </p:cNvSpPr>
          <p:nvPr>
            <p:ph sz="quarter" idx="15"/>
          </p:nvPr>
        </p:nvSpPr>
        <p:spPr>
          <a:xfrm>
            <a:off x="5216525" y="874643"/>
            <a:ext cx="2806700" cy="938254"/>
          </a:xfrm>
        </p:spPr>
        <p:txBody>
          <a:bodyPr/>
          <a:lstStyle>
            <a:lvl5pPr marL="1828800" indent="0">
              <a:buNone/>
              <a:defRPr/>
            </a:lvl5pPr>
          </a:lstStyle>
          <a:p>
            <a:pPr lvl="0"/>
            <a:r>
              <a:rPr lang="en-US" dirty="0" smtClean="0"/>
              <a:t>Click to edit Master text styles</a:t>
            </a:r>
          </a:p>
          <a:p>
            <a:pPr lvl="4"/>
            <a:endParaRPr lang="en-US" dirty="0"/>
          </a:p>
        </p:txBody>
      </p:sp>
      <p:sp>
        <p:nvSpPr>
          <p:cNvPr id="7" name="Date Placeholder 6"/>
          <p:cNvSpPr>
            <a:spLocks noGrp="1" noChangeArrowheads="1"/>
          </p:cNvSpPr>
          <p:nvPr>
            <p:ph type="dt" sz="half" idx="16"/>
          </p:nvPr>
        </p:nvSpPr>
        <p:spPr>
          <a:xfrm>
            <a:off x="509588" y="6248400"/>
            <a:ext cx="1736725"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1" name="Footer Placeholder 10"/>
          <p:cNvSpPr>
            <a:spLocks noGrp="1" noChangeArrowheads="1"/>
          </p:cNvSpPr>
          <p:nvPr>
            <p:ph type="ftr" sz="quarter" idx="17"/>
          </p:nvPr>
        </p:nvSpPr>
        <p:spPr>
          <a:xfrm>
            <a:off x="2314575" y="6248400"/>
            <a:ext cx="2895600" cy="457200"/>
          </a:xfrm>
          <a:prstGeom prst="rect">
            <a:avLst/>
          </a:prstGeom>
        </p:spPr>
        <p:txBody>
          <a:bodyPr/>
          <a:lstStyle>
            <a:lvl1pPr>
              <a:defRPr>
                <a:solidFill>
                  <a:srgbClr val="000000"/>
                </a:solidFill>
                <a:latin typeface="+mn-lt"/>
                <a:cs typeface="+mn-cs"/>
              </a:defRPr>
            </a:lvl1pPr>
          </a:lstStyle>
          <a:p>
            <a:pPr fontAlgn="base">
              <a:spcBef>
                <a:spcPct val="0"/>
              </a:spcBef>
              <a:spcAft>
                <a:spcPct val="0"/>
              </a:spcAft>
              <a:defRPr/>
            </a:pPr>
            <a:endParaRPr lang="en-US"/>
          </a:p>
        </p:txBody>
      </p:sp>
      <p:sp>
        <p:nvSpPr>
          <p:cNvPr id="12" name="Slide Number Placeholder 11"/>
          <p:cNvSpPr>
            <a:spLocks noGrp="1" noChangeArrowheads="1"/>
          </p:cNvSpPr>
          <p:nvPr>
            <p:ph type="sldNum" sz="quarter" idx="18"/>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97B5814D-49C6-4B13-B480-789E103CB0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92772375"/>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0972809"/>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685630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4137197-C795-4A17-9B62-68710D9CFD2B}" type="datetimeFigureOut">
              <a:rPr lang="en-US">
                <a:solidFill>
                  <a:srgbClr val="000000"/>
                </a:solidFill>
              </a:rPr>
              <a:pPr>
                <a:defRPr/>
              </a:pPr>
              <a:t>11/9/2016</a:t>
            </a:fld>
            <a:endParaRPr lang="en-US">
              <a:solidFill>
                <a:srgbClr val="000000"/>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a:xfrm>
            <a:off x="6651625" y="6248400"/>
            <a:ext cx="1905000" cy="457200"/>
          </a:xfrm>
          <a:prstGeom prst="rect">
            <a:avLst/>
          </a:prstGeom>
        </p:spPr>
        <p:txBody>
          <a:bodyPr/>
          <a:lstStyle>
            <a:lvl1pPr fontAlgn="auto">
              <a:spcBef>
                <a:spcPts val="0"/>
              </a:spcBef>
              <a:spcAft>
                <a:spcPts val="0"/>
              </a:spcAft>
              <a:defRPr>
                <a:latin typeface="+mn-lt"/>
                <a:cs typeface="+mn-cs"/>
              </a:defRPr>
            </a:lvl1pPr>
          </a:lstStyle>
          <a:p>
            <a:pPr>
              <a:defRPr/>
            </a:pPr>
            <a:fld id="{8E186AB0-B1B6-4789-BDF5-4AD2043415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6830869"/>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4812687"/>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01892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3.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3.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3.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3.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3.jpe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3.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3.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3.jpe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6" Type="http://schemas.openxmlformats.org/officeDocument/2006/relationships/image" Target="../media/image6.wmf"/><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theme" Target="../theme/theme11.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2" Type="http://schemas.openxmlformats.org/officeDocument/2006/relationships/slideLayout" Target="../slideLayouts/slideLayout129.xml"/><Relationship Id="rId16" Type="http://schemas.openxmlformats.org/officeDocument/2006/relationships/image" Target="../media/image6.wmf"/><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theme" Target="../theme/theme1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6" Type="http://schemas.openxmlformats.org/officeDocument/2006/relationships/image" Target="../media/image6.wmf"/><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theme" Target="../theme/theme13.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6" Type="http://schemas.openxmlformats.org/officeDocument/2006/relationships/image" Target="../media/image6.wmf"/><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theme" Target="../theme/theme14.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6" Type="http://schemas.openxmlformats.org/officeDocument/2006/relationships/image" Target="../media/image6.wmf"/><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theme" Target="../theme/theme15.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2" Type="http://schemas.openxmlformats.org/officeDocument/2006/relationships/slideLayout" Target="../slideLayouts/slideLayout185.xml"/><Relationship Id="rId16" Type="http://schemas.openxmlformats.org/officeDocument/2006/relationships/image" Target="../media/image6.wmf"/><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5" Type="http://schemas.openxmlformats.org/officeDocument/2006/relationships/theme" Target="../theme/theme16.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2" Type="http://schemas.openxmlformats.org/officeDocument/2006/relationships/slideLayout" Target="../slideLayouts/slideLayout199.xml"/><Relationship Id="rId16" Type="http://schemas.openxmlformats.org/officeDocument/2006/relationships/image" Target="../media/image6.wmf"/><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5" Type="http://schemas.openxmlformats.org/officeDocument/2006/relationships/slideLayout" Target="../slideLayouts/slideLayout202.xml"/><Relationship Id="rId15" Type="http://schemas.openxmlformats.org/officeDocument/2006/relationships/theme" Target="../theme/theme17.xml"/><Relationship Id="rId10" Type="http://schemas.openxmlformats.org/officeDocument/2006/relationships/slideLayout" Target="../slideLayouts/slideLayout207.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3" Type="http://schemas.openxmlformats.org/officeDocument/2006/relationships/slideLayout" Target="../slideLayouts/slideLayout214.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2" Type="http://schemas.openxmlformats.org/officeDocument/2006/relationships/slideLayout" Target="../slideLayouts/slideLayout213.xml"/><Relationship Id="rId16" Type="http://schemas.openxmlformats.org/officeDocument/2006/relationships/image" Target="../media/image6.wmf"/><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theme" Target="../theme/theme18.xml"/><Relationship Id="rId10" Type="http://schemas.openxmlformats.org/officeDocument/2006/relationships/slideLayout" Target="../slideLayouts/slideLayout221.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2" Type="http://schemas.openxmlformats.org/officeDocument/2006/relationships/slideLayout" Target="../slideLayouts/slideLayout227.xml"/><Relationship Id="rId16" Type="http://schemas.openxmlformats.org/officeDocument/2006/relationships/image" Target="../media/image6.wmf"/><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5" Type="http://schemas.openxmlformats.org/officeDocument/2006/relationships/theme" Target="../theme/theme19.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7.xml"/><Relationship Id="rId13" Type="http://schemas.openxmlformats.org/officeDocument/2006/relationships/slideLayout" Target="../slideLayouts/slideLayout252.xml"/><Relationship Id="rId3" Type="http://schemas.openxmlformats.org/officeDocument/2006/relationships/slideLayout" Target="../slideLayouts/slideLayout242.xml"/><Relationship Id="rId7" Type="http://schemas.openxmlformats.org/officeDocument/2006/relationships/slideLayout" Target="../slideLayouts/slideLayout246.xml"/><Relationship Id="rId12" Type="http://schemas.openxmlformats.org/officeDocument/2006/relationships/slideLayout" Target="../slideLayouts/slideLayout251.xml"/><Relationship Id="rId2" Type="http://schemas.openxmlformats.org/officeDocument/2006/relationships/slideLayout" Target="../slideLayouts/slideLayout241.xml"/><Relationship Id="rId16" Type="http://schemas.openxmlformats.org/officeDocument/2006/relationships/image" Target="../media/image6.wmf"/><Relationship Id="rId1" Type="http://schemas.openxmlformats.org/officeDocument/2006/relationships/slideLayout" Target="../slideLayouts/slideLayout240.xml"/><Relationship Id="rId6" Type="http://schemas.openxmlformats.org/officeDocument/2006/relationships/slideLayout" Target="../slideLayouts/slideLayout245.xml"/><Relationship Id="rId11" Type="http://schemas.openxmlformats.org/officeDocument/2006/relationships/slideLayout" Target="../slideLayouts/slideLayout250.xml"/><Relationship Id="rId5" Type="http://schemas.openxmlformats.org/officeDocument/2006/relationships/slideLayout" Target="../slideLayouts/slideLayout244.xml"/><Relationship Id="rId15" Type="http://schemas.openxmlformats.org/officeDocument/2006/relationships/theme" Target="../theme/theme20.xml"/><Relationship Id="rId10" Type="http://schemas.openxmlformats.org/officeDocument/2006/relationships/slideLayout" Target="../slideLayouts/slideLayout249.xml"/><Relationship Id="rId4" Type="http://schemas.openxmlformats.org/officeDocument/2006/relationships/slideLayout" Target="../slideLayouts/slideLayout243.xml"/><Relationship Id="rId9" Type="http://schemas.openxmlformats.org/officeDocument/2006/relationships/slideLayout" Target="../slideLayouts/slideLayout248.xml"/><Relationship Id="rId14" Type="http://schemas.openxmlformats.org/officeDocument/2006/relationships/slideLayout" Target="../slideLayouts/slideLayout25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slideLayout" Target="../slideLayouts/slideLayout266.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2" Type="http://schemas.openxmlformats.org/officeDocument/2006/relationships/slideLayout" Target="../slideLayouts/slideLayout255.xml"/><Relationship Id="rId16" Type="http://schemas.openxmlformats.org/officeDocument/2006/relationships/image" Target="../media/image6.wmf"/><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5" Type="http://schemas.openxmlformats.org/officeDocument/2006/relationships/theme" Target="../theme/theme21.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slideLayout" Target="../slideLayouts/slideLayout26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75.xml"/><Relationship Id="rId13" Type="http://schemas.openxmlformats.org/officeDocument/2006/relationships/slideLayout" Target="../slideLayouts/slideLayout280.xml"/><Relationship Id="rId3" Type="http://schemas.openxmlformats.org/officeDocument/2006/relationships/slideLayout" Target="../slideLayouts/slideLayout270.xml"/><Relationship Id="rId7" Type="http://schemas.openxmlformats.org/officeDocument/2006/relationships/slideLayout" Target="../slideLayouts/slideLayout274.xml"/><Relationship Id="rId12" Type="http://schemas.openxmlformats.org/officeDocument/2006/relationships/slideLayout" Target="../slideLayouts/slideLayout279.xml"/><Relationship Id="rId2" Type="http://schemas.openxmlformats.org/officeDocument/2006/relationships/slideLayout" Target="../slideLayouts/slideLayout269.xml"/><Relationship Id="rId16" Type="http://schemas.openxmlformats.org/officeDocument/2006/relationships/image" Target="../media/image6.wmf"/><Relationship Id="rId1" Type="http://schemas.openxmlformats.org/officeDocument/2006/relationships/slideLayout" Target="../slideLayouts/slideLayout268.xml"/><Relationship Id="rId6" Type="http://schemas.openxmlformats.org/officeDocument/2006/relationships/slideLayout" Target="../slideLayouts/slideLayout273.xml"/><Relationship Id="rId11" Type="http://schemas.openxmlformats.org/officeDocument/2006/relationships/slideLayout" Target="../slideLayouts/slideLayout278.xml"/><Relationship Id="rId5" Type="http://schemas.openxmlformats.org/officeDocument/2006/relationships/slideLayout" Target="../slideLayouts/slideLayout272.xml"/><Relationship Id="rId15" Type="http://schemas.openxmlformats.org/officeDocument/2006/relationships/theme" Target="../theme/theme22.xml"/><Relationship Id="rId10" Type="http://schemas.openxmlformats.org/officeDocument/2006/relationships/slideLayout" Target="../slideLayouts/slideLayout277.xml"/><Relationship Id="rId4" Type="http://schemas.openxmlformats.org/officeDocument/2006/relationships/slideLayout" Target="../slideLayouts/slideLayout271.xml"/><Relationship Id="rId9" Type="http://schemas.openxmlformats.org/officeDocument/2006/relationships/slideLayout" Target="../slideLayouts/slideLayout276.xml"/><Relationship Id="rId14" Type="http://schemas.openxmlformats.org/officeDocument/2006/relationships/slideLayout" Target="../slideLayouts/slideLayout28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slideLayout" Target="../slideLayouts/slideLayout294.xml"/><Relationship Id="rId3" Type="http://schemas.openxmlformats.org/officeDocument/2006/relationships/slideLayout" Target="../slideLayouts/slideLayout284.xml"/><Relationship Id="rId7" Type="http://schemas.openxmlformats.org/officeDocument/2006/relationships/slideLayout" Target="../slideLayouts/slideLayout288.xml"/><Relationship Id="rId12" Type="http://schemas.openxmlformats.org/officeDocument/2006/relationships/slideLayout" Target="../slideLayouts/slideLayout293.xml"/><Relationship Id="rId2" Type="http://schemas.openxmlformats.org/officeDocument/2006/relationships/slideLayout" Target="../slideLayouts/slideLayout283.xml"/><Relationship Id="rId16" Type="http://schemas.openxmlformats.org/officeDocument/2006/relationships/image" Target="../media/image6.wmf"/><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5" Type="http://schemas.openxmlformats.org/officeDocument/2006/relationships/slideLayout" Target="../slideLayouts/slideLayout286.xml"/><Relationship Id="rId15" Type="http://schemas.openxmlformats.org/officeDocument/2006/relationships/theme" Target="../theme/theme23.xml"/><Relationship Id="rId10" Type="http://schemas.openxmlformats.org/officeDocument/2006/relationships/slideLayout" Target="../slideLayouts/slideLayout291.xml"/><Relationship Id="rId4" Type="http://schemas.openxmlformats.org/officeDocument/2006/relationships/slideLayout" Target="../slideLayouts/slideLayout285.xml"/><Relationship Id="rId9" Type="http://schemas.openxmlformats.org/officeDocument/2006/relationships/slideLayout" Target="../slideLayouts/slideLayout290.xml"/><Relationship Id="rId14" Type="http://schemas.openxmlformats.org/officeDocument/2006/relationships/slideLayout" Target="../slideLayouts/slideLayout29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2" Type="http://schemas.openxmlformats.org/officeDocument/2006/relationships/slideLayout" Target="../slideLayouts/slideLayout297.xml"/><Relationship Id="rId16" Type="http://schemas.openxmlformats.org/officeDocument/2006/relationships/image" Target="../media/image6.wmf"/><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theme" Target="../theme/theme24.xml"/><Relationship Id="rId10" Type="http://schemas.openxmlformats.org/officeDocument/2006/relationships/slideLayout" Target="../slideLayouts/slideLayout305.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slideLayout" Target="../slideLayouts/slideLayout309.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17.xml"/><Relationship Id="rId13" Type="http://schemas.openxmlformats.org/officeDocument/2006/relationships/slideLayout" Target="../slideLayouts/slideLayout322.xml"/><Relationship Id="rId3" Type="http://schemas.openxmlformats.org/officeDocument/2006/relationships/slideLayout" Target="../slideLayouts/slideLayout312.xml"/><Relationship Id="rId7" Type="http://schemas.openxmlformats.org/officeDocument/2006/relationships/slideLayout" Target="../slideLayouts/slideLayout316.xml"/><Relationship Id="rId12" Type="http://schemas.openxmlformats.org/officeDocument/2006/relationships/slideLayout" Target="../slideLayouts/slideLayout321.xml"/><Relationship Id="rId2" Type="http://schemas.openxmlformats.org/officeDocument/2006/relationships/slideLayout" Target="../slideLayouts/slideLayout311.xml"/><Relationship Id="rId16" Type="http://schemas.openxmlformats.org/officeDocument/2006/relationships/image" Target="../media/image6.wmf"/><Relationship Id="rId1" Type="http://schemas.openxmlformats.org/officeDocument/2006/relationships/slideLayout" Target="../slideLayouts/slideLayout310.xml"/><Relationship Id="rId6" Type="http://schemas.openxmlformats.org/officeDocument/2006/relationships/slideLayout" Target="../slideLayouts/slideLayout315.xml"/><Relationship Id="rId11" Type="http://schemas.openxmlformats.org/officeDocument/2006/relationships/slideLayout" Target="../slideLayouts/slideLayout320.xml"/><Relationship Id="rId5" Type="http://schemas.openxmlformats.org/officeDocument/2006/relationships/slideLayout" Target="../slideLayouts/slideLayout314.xml"/><Relationship Id="rId15" Type="http://schemas.openxmlformats.org/officeDocument/2006/relationships/theme" Target="../theme/theme25.xml"/><Relationship Id="rId10" Type="http://schemas.openxmlformats.org/officeDocument/2006/relationships/slideLayout" Target="../slideLayouts/slideLayout319.xml"/><Relationship Id="rId4" Type="http://schemas.openxmlformats.org/officeDocument/2006/relationships/slideLayout" Target="../slideLayouts/slideLayout313.xml"/><Relationship Id="rId9" Type="http://schemas.openxmlformats.org/officeDocument/2006/relationships/slideLayout" Target="../slideLayouts/slideLayout318.xml"/><Relationship Id="rId14" Type="http://schemas.openxmlformats.org/officeDocument/2006/relationships/slideLayout" Target="../slideLayouts/slideLayout32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slideLayout" Target="../slideLayouts/slideLayout336.xml"/><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slideLayout" Target="../slideLayouts/slideLayout335.xml"/><Relationship Id="rId2" Type="http://schemas.openxmlformats.org/officeDocument/2006/relationships/slideLayout" Target="../slideLayouts/slideLayout325.xml"/><Relationship Id="rId16" Type="http://schemas.openxmlformats.org/officeDocument/2006/relationships/image" Target="../media/image6.wmf"/><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5" Type="http://schemas.openxmlformats.org/officeDocument/2006/relationships/theme" Target="../theme/theme26.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slideLayout" Target="../slideLayouts/slideLayout3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36" name="Rectangle 12"/>
          <p:cNvSpPr>
            <a:spLocks noChangeArrowheads="1"/>
          </p:cNvSpPr>
          <p:nvPr userDrawn="1"/>
        </p:nvSpPr>
        <p:spPr bwMode="auto">
          <a:xfrm>
            <a:off x="3700463" y="2566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endParaRPr lang="en-US" sz="3200">
              <a:solidFill>
                <a:srgbClr val="000000"/>
              </a:solidFill>
            </a:endParaRPr>
          </a:p>
        </p:txBody>
      </p:sp>
      <p:sp>
        <p:nvSpPr>
          <p:cNvPr id="1039" name="Rectangle 1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latin typeface="Times New Roman" pitchFamily="18" charset="0"/>
              </a:defRPr>
            </a:lvl1pPr>
          </a:lstStyle>
          <a:p>
            <a:pPr fontAlgn="base">
              <a:spcBef>
                <a:spcPct val="0"/>
              </a:spcBef>
              <a:spcAft>
                <a:spcPct val="0"/>
              </a:spcAft>
            </a:pPr>
            <a:r>
              <a:rPr lang="en-US">
                <a:solidFill>
                  <a:srgbClr val="000000"/>
                </a:solidFill>
              </a:rPr>
              <a:t>4/2/98</a:t>
            </a:r>
          </a:p>
        </p:txBody>
      </p:sp>
      <p:sp>
        <p:nvSpPr>
          <p:cNvPr id="1040" name="Rectangle 1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Times New Roman" pitchFamily="18" charset="0"/>
              </a:defRPr>
            </a:lvl1pPr>
          </a:lstStyle>
          <a:p>
            <a:pPr algn="ctr" fontAlgn="base">
              <a:spcBef>
                <a:spcPct val="0"/>
              </a:spcBef>
              <a:spcAft>
                <a:spcPct val="0"/>
              </a:spcAft>
            </a:pPr>
            <a:r>
              <a:rPr lang="en-US">
                <a:solidFill>
                  <a:srgbClr val="000000"/>
                </a:solidFill>
              </a:rPr>
              <a:t>NPS Task Force</a:t>
            </a:r>
          </a:p>
        </p:txBody>
      </p:sp>
      <p:sp>
        <p:nvSpPr>
          <p:cNvPr id="1041" name="Rectangle 1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chemeClr val="bg1"/>
                </a:solidFill>
                <a:latin typeface="Times New Roman" pitchFamily="18" charset="0"/>
              </a:defRPr>
            </a:lvl1pPr>
          </a:lstStyle>
          <a:p>
            <a:pPr fontAlgn="base">
              <a:spcBef>
                <a:spcPct val="0"/>
              </a:spcBef>
              <a:spcAft>
                <a:spcPct val="0"/>
              </a:spcAft>
            </a:pPr>
            <a:fld id="{C358A648-FB70-4C71-BE8A-5F7947AB8D12}" type="slidenum">
              <a:rPr lang="en-US">
                <a:solidFill>
                  <a:srgbClr val="FFFFFF"/>
                </a:solidFill>
              </a:rPr>
              <a:pPr fontAlgn="base">
                <a:spcBef>
                  <a:spcPct val="0"/>
                </a:spcBef>
                <a:spcAft>
                  <a:spcPct val="0"/>
                </a:spcAft>
              </a:pPr>
              <a:t>‹#›</a:t>
            </a:fld>
            <a:endParaRPr lang="en-US">
              <a:solidFill>
                <a:srgbClr val="FFFFFF"/>
              </a:solidFill>
            </a:endParaRPr>
          </a:p>
        </p:txBody>
      </p:sp>
      <p:sp>
        <p:nvSpPr>
          <p:cNvPr id="1042" name="Rectangle 18"/>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3200">
              <a:solidFill>
                <a:srgbClr val="000000"/>
              </a:solidFill>
            </a:endParaRPr>
          </a:p>
        </p:txBody>
      </p:sp>
      <p:sp>
        <p:nvSpPr>
          <p:cNvPr id="1044" name="Text Box 20"/>
          <p:cNvSpPr txBox="1">
            <a:spLocks noChangeArrowheads="1"/>
          </p:cNvSpPr>
          <p:nvPr userDrawn="1"/>
        </p:nvSpPr>
        <p:spPr bwMode="auto">
          <a:xfrm>
            <a:off x="6362700" y="6269038"/>
            <a:ext cx="1370013"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lnSpc>
                <a:spcPct val="85000"/>
              </a:lnSpc>
              <a:spcBef>
                <a:spcPct val="0"/>
              </a:spcBef>
              <a:spcAft>
                <a:spcPct val="0"/>
              </a:spcAft>
            </a:pPr>
            <a:r>
              <a:rPr lang="en-US" sz="1200" b="1">
                <a:solidFill>
                  <a:srgbClr val="FFFFFF"/>
                </a:solidFill>
              </a:rPr>
              <a:t>Federal Aviation</a:t>
            </a:r>
          </a:p>
          <a:p>
            <a:pPr fontAlgn="base">
              <a:lnSpc>
                <a:spcPct val="85000"/>
              </a:lnSpc>
              <a:spcBef>
                <a:spcPct val="0"/>
              </a:spcBef>
              <a:spcAft>
                <a:spcPct val="0"/>
              </a:spcAft>
            </a:pPr>
            <a:r>
              <a:rPr lang="en-US" sz="1200" b="1">
                <a:solidFill>
                  <a:srgbClr val="FFFFFF"/>
                </a:solidFill>
              </a:rPr>
              <a:t>Administration</a:t>
            </a:r>
          </a:p>
        </p:txBody>
      </p:sp>
      <p:pic>
        <p:nvPicPr>
          <p:cNvPr id="1045" name="Picture 21" descr="NEW FAA LOGO"/>
          <p:cNvPicPr>
            <a:picLocks noChangeAspect="1" noChangeArrowheads="1"/>
          </p:cNvPicPr>
          <p:nvPr userDrawn="1"/>
        </p:nvPicPr>
        <p:blipFill>
          <a:blip r:embed="rId14" cstate="print">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5761038" y="6137275"/>
            <a:ext cx="612775" cy="614363"/>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22"/>
          <p:cNvSpPr>
            <a:spLocks noChangeArrowheads="1"/>
          </p:cNvSpPr>
          <p:nvPr userDrawn="1"/>
        </p:nvSpPr>
        <p:spPr bwMode="auto">
          <a:xfrm>
            <a:off x="67500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8CA71216-6784-4C2B-9990-82C9463258F3}" type="slidenum">
              <a:rPr lang="en-US" sz="1400">
                <a:solidFill>
                  <a:srgbClr val="FFFFFF"/>
                </a:solidFill>
              </a:rPr>
              <a:pPr algn="r" fontAlgn="base">
                <a:spcBef>
                  <a:spcPct val="0"/>
                </a:spcBef>
                <a:spcAft>
                  <a:spcPct val="0"/>
                </a:spcAft>
              </a:pPr>
              <a:t>‹#›</a:t>
            </a:fld>
            <a:endParaRPr lang="en-US" sz="1400">
              <a:solidFill>
                <a:srgbClr val="FFFFFF"/>
              </a:solidFill>
            </a:endParaRPr>
          </a:p>
        </p:txBody>
      </p:sp>
      <p:sp>
        <p:nvSpPr>
          <p:cNvPr id="1047" name="Rectangle 23"/>
          <p:cNvSpPr>
            <a:spLocks noGrp="1" noChangeArrowheads="1"/>
          </p:cNvSpPr>
          <p:nvPr>
            <p:ph type="title"/>
          </p:nvPr>
        </p:nvSpPr>
        <p:spPr bwMode="auto">
          <a:xfrm>
            <a:off x="522288" y="436563"/>
            <a:ext cx="80613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8" name="Rectangle 24"/>
          <p:cNvSpPr>
            <a:spLocks noGrp="1" noChangeArrowheads="1"/>
          </p:cNvSpPr>
          <p:nvPr>
            <p:ph type="body" idx="1"/>
          </p:nvPr>
        </p:nvSpPr>
        <p:spPr bwMode="auto">
          <a:xfrm>
            <a:off x="558800" y="1206500"/>
            <a:ext cx="8050213" cy="458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55" name="Text Box 31"/>
          <p:cNvSpPr txBox="1">
            <a:spLocks noChangeArrowheads="1"/>
          </p:cNvSpPr>
          <p:nvPr userDrawn="1"/>
        </p:nvSpPr>
        <p:spPr bwMode="auto">
          <a:xfrm>
            <a:off x="522288" y="6269038"/>
            <a:ext cx="3440112" cy="406265"/>
          </a:xfrm>
          <a:prstGeom prst="rect">
            <a:avLst/>
          </a:prstGeom>
          <a:solidFill>
            <a:srgbClr val="1D2F6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85000"/>
              </a:lnSpc>
              <a:spcBef>
                <a:spcPct val="0"/>
              </a:spcBef>
              <a:spcAft>
                <a:spcPct val="0"/>
              </a:spcAft>
            </a:pPr>
            <a:r>
              <a:rPr lang="en-US" sz="1200" dirty="0" smtClean="0">
                <a:solidFill>
                  <a:srgbClr val="FFFFFF"/>
                </a:solidFill>
              </a:rPr>
              <a:t>Minnesota Airports Conference</a:t>
            </a:r>
            <a:endParaRPr lang="en-US" sz="1200" baseline="0" dirty="0" smtClean="0">
              <a:solidFill>
                <a:srgbClr val="FFFFFF"/>
              </a:solidFill>
            </a:endParaRPr>
          </a:p>
          <a:p>
            <a:pPr fontAlgn="base">
              <a:lnSpc>
                <a:spcPct val="85000"/>
              </a:lnSpc>
              <a:spcBef>
                <a:spcPct val="0"/>
              </a:spcBef>
              <a:spcAft>
                <a:spcPct val="0"/>
              </a:spcAft>
            </a:pPr>
            <a:r>
              <a:rPr lang="en-US" sz="1200" baseline="0" dirty="0" smtClean="0">
                <a:solidFill>
                  <a:srgbClr val="FFFFFF"/>
                </a:solidFill>
              </a:rPr>
              <a:t>April 2012</a:t>
            </a:r>
            <a:endParaRPr lang="en-US" sz="1200" dirty="0">
              <a:solidFill>
                <a:srgbClr val="FFFFFF"/>
              </a:solidFill>
            </a:endParaRPr>
          </a:p>
        </p:txBody>
      </p:sp>
    </p:spTree>
    <p:extLst>
      <p:ext uri="{BB962C8B-B14F-4D97-AF65-F5344CB8AC3E}">
        <p14:creationId xmlns:p14="http://schemas.microsoft.com/office/powerpoint/2010/main" val="23655323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2800" b="1">
          <a:solidFill>
            <a:srgbClr val="1D2F68"/>
          </a:solidFill>
          <a:latin typeface="+mj-lt"/>
          <a:ea typeface="+mj-ea"/>
          <a:cs typeface="+mj-cs"/>
        </a:defRPr>
      </a:lvl1pPr>
      <a:lvl2pPr algn="ctr" rtl="0" eaLnBrk="0" fontAlgn="base" hangingPunct="0">
        <a:spcBef>
          <a:spcPct val="0"/>
        </a:spcBef>
        <a:spcAft>
          <a:spcPct val="0"/>
        </a:spcAft>
        <a:defRPr sz="2800" b="1">
          <a:solidFill>
            <a:srgbClr val="1D2F68"/>
          </a:solidFill>
          <a:latin typeface="Arial" charset="0"/>
        </a:defRPr>
      </a:lvl2pPr>
      <a:lvl3pPr algn="ctr" rtl="0" eaLnBrk="0" fontAlgn="base" hangingPunct="0">
        <a:spcBef>
          <a:spcPct val="0"/>
        </a:spcBef>
        <a:spcAft>
          <a:spcPct val="0"/>
        </a:spcAft>
        <a:defRPr sz="2800" b="1">
          <a:solidFill>
            <a:srgbClr val="1D2F68"/>
          </a:solidFill>
          <a:latin typeface="Arial" charset="0"/>
        </a:defRPr>
      </a:lvl3pPr>
      <a:lvl4pPr algn="ctr" rtl="0" eaLnBrk="0" fontAlgn="base" hangingPunct="0">
        <a:spcBef>
          <a:spcPct val="0"/>
        </a:spcBef>
        <a:spcAft>
          <a:spcPct val="0"/>
        </a:spcAft>
        <a:defRPr sz="2800" b="1">
          <a:solidFill>
            <a:srgbClr val="1D2F68"/>
          </a:solidFill>
          <a:latin typeface="Arial" charset="0"/>
        </a:defRPr>
      </a:lvl4pPr>
      <a:lvl5pPr algn="ctr" rtl="0" eaLnBrk="0" fontAlgn="base" hangingPunct="0">
        <a:spcBef>
          <a:spcPct val="0"/>
        </a:spcBef>
        <a:spcAft>
          <a:spcPct val="0"/>
        </a:spcAft>
        <a:defRPr sz="2800" b="1">
          <a:solidFill>
            <a:srgbClr val="1D2F68"/>
          </a:solidFill>
          <a:latin typeface="Arial" charset="0"/>
        </a:defRPr>
      </a:lvl5pPr>
      <a:lvl6pPr marL="457200" algn="ctr" rtl="0" eaLnBrk="0" fontAlgn="base" hangingPunct="0">
        <a:spcBef>
          <a:spcPct val="0"/>
        </a:spcBef>
        <a:spcAft>
          <a:spcPct val="0"/>
        </a:spcAft>
        <a:defRPr sz="2800" b="1">
          <a:solidFill>
            <a:srgbClr val="1D2F68"/>
          </a:solidFill>
          <a:latin typeface="Arial" charset="0"/>
        </a:defRPr>
      </a:lvl6pPr>
      <a:lvl7pPr marL="914400" algn="ctr" rtl="0" eaLnBrk="0" fontAlgn="base" hangingPunct="0">
        <a:spcBef>
          <a:spcPct val="0"/>
        </a:spcBef>
        <a:spcAft>
          <a:spcPct val="0"/>
        </a:spcAft>
        <a:defRPr sz="2800" b="1">
          <a:solidFill>
            <a:srgbClr val="1D2F68"/>
          </a:solidFill>
          <a:latin typeface="Arial" charset="0"/>
        </a:defRPr>
      </a:lvl7pPr>
      <a:lvl8pPr marL="1371600" algn="ctr" rtl="0" eaLnBrk="0" fontAlgn="base" hangingPunct="0">
        <a:spcBef>
          <a:spcPct val="0"/>
        </a:spcBef>
        <a:spcAft>
          <a:spcPct val="0"/>
        </a:spcAft>
        <a:defRPr sz="2800" b="1">
          <a:solidFill>
            <a:srgbClr val="1D2F68"/>
          </a:solidFill>
          <a:latin typeface="Arial" charset="0"/>
        </a:defRPr>
      </a:lvl8pPr>
      <a:lvl9pPr marL="1828800" algn="ctr" rtl="0" eaLnBrk="0" fontAlgn="base" hangingPunct="0">
        <a:spcBef>
          <a:spcPct val="0"/>
        </a:spcBef>
        <a:spcAft>
          <a:spcPct val="0"/>
        </a:spcAft>
        <a:defRPr sz="2800" b="1">
          <a:solidFill>
            <a:srgbClr val="1D2F68"/>
          </a:solidFill>
          <a:latin typeface="Arial" charset="0"/>
        </a:defRPr>
      </a:lvl9pPr>
    </p:titleStyle>
    <p:bodyStyle>
      <a:lvl1pPr marL="342900" indent="-342900" algn="l" rtl="0" eaLnBrk="0" fontAlgn="base" hangingPunct="0">
        <a:spcBef>
          <a:spcPct val="20000"/>
        </a:spcBef>
        <a:spcAft>
          <a:spcPct val="0"/>
        </a:spcAft>
        <a:buClr>
          <a:schemeClr val="tx1"/>
        </a:buClr>
        <a:buFont typeface="Wingdings" pitchFamily="2" charset="2"/>
        <a:buBlip>
          <a:blip r:embed="rId15"/>
        </a:buBlip>
        <a:defRPr sz="20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itchFamily="2" charset="2"/>
        <a:buChar char="ü"/>
        <a:defRPr sz="2000">
          <a:solidFill>
            <a:schemeClr val="tx1"/>
          </a:solidFill>
          <a:latin typeface="+mn-lt"/>
        </a:defRPr>
      </a:lvl2pPr>
      <a:lvl3pPr marL="1143000" indent="-228600" algn="l" rtl="0" eaLnBrk="0" fontAlgn="base" hangingPunct="0">
        <a:spcBef>
          <a:spcPct val="20000"/>
        </a:spcBef>
        <a:spcAft>
          <a:spcPct val="0"/>
        </a:spcAft>
        <a:buClr>
          <a:schemeClr val="tx1"/>
        </a:buClr>
        <a:buChar char="•"/>
        <a:defRPr>
          <a:solidFill>
            <a:schemeClr val="tx1"/>
          </a:solidFill>
          <a:latin typeface="+mn-lt"/>
        </a:defRPr>
      </a:lvl3pPr>
      <a:lvl4pPr marL="1600200" indent="-228600" algn="l" rtl="0" eaLnBrk="0" fontAlgn="base" hangingPunct="0">
        <a:spcBef>
          <a:spcPct val="20000"/>
        </a:spcBef>
        <a:spcAft>
          <a:spcPct val="0"/>
        </a:spcAft>
        <a:buClr>
          <a:schemeClr val="tx1"/>
        </a:buClr>
        <a:buChar char="•"/>
        <a:defRPr>
          <a:solidFill>
            <a:schemeClr val="tx1"/>
          </a:solidFill>
          <a:latin typeface="+mn-lt"/>
        </a:defRPr>
      </a:lvl4pPr>
      <a:lvl5pPr marL="2057400" indent="-228600" algn="l" rtl="0" eaLnBrk="0" fontAlgn="base" hangingPunct="0">
        <a:spcBef>
          <a:spcPct val="20000"/>
        </a:spcBef>
        <a:spcAft>
          <a:spcPct val="0"/>
        </a:spcAft>
        <a:buClr>
          <a:schemeClr val="tx1"/>
        </a:buClr>
        <a:buChar char="•"/>
        <a:defRPr>
          <a:solidFill>
            <a:schemeClr val="tx1"/>
          </a:solidFill>
          <a:latin typeface="+mn-lt"/>
        </a:defRPr>
      </a:lvl5pPr>
      <a:lvl6pPr marL="2514600" indent="-228600" algn="l" rtl="0" eaLnBrk="0" fontAlgn="base" hangingPunct="0">
        <a:spcBef>
          <a:spcPct val="20000"/>
        </a:spcBef>
        <a:spcAft>
          <a:spcPct val="0"/>
        </a:spcAft>
        <a:buClr>
          <a:schemeClr val="tx1"/>
        </a:buClr>
        <a:buChar char="•"/>
        <a:defRPr>
          <a:solidFill>
            <a:schemeClr val="tx1"/>
          </a:solidFill>
          <a:latin typeface="+mn-lt"/>
        </a:defRPr>
      </a:lvl6pPr>
      <a:lvl7pPr marL="2971800" indent="-228600" algn="l" rtl="0" eaLnBrk="0" fontAlgn="base" hangingPunct="0">
        <a:spcBef>
          <a:spcPct val="20000"/>
        </a:spcBef>
        <a:spcAft>
          <a:spcPct val="0"/>
        </a:spcAft>
        <a:buClr>
          <a:schemeClr val="tx1"/>
        </a:buClr>
        <a:buChar char="•"/>
        <a:defRPr>
          <a:solidFill>
            <a:schemeClr val="tx1"/>
          </a:solidFill>
          <a:latin typeface="+mn-lt"/>
        </a:defRPr>
      </a:lvl7pPr>
      <a:lvl8pPr marL="3429000" indent="-228600" algn="l" rtl="0" eaLnBrk="0" fontAlgn="base" hangingPunct="0">
        <a:spcBef>
          <a:spcPct val="20000"/>
        </a:spcBef>
        <a:spcAft>
          <a:spcPct val="0"/>
        </a:spcAft>
        <a:buClr>
          <a:schemeClr val="tx1"/>
        </a:buClr>
        <a:buChar char="•"/>
        <a:defRPr>
          <a:solidFill>
            <a:schemeClr val="tx1"/>
          </a:solidFill>
          <a:latin typeface="+mn-lt"/>
        </a:defRPr>
      </a:lvl8pPr>
      <a:lvl9pPr marL="3886200" indent="-228600" algn="l" rtl="0" eaLnBrk="0" fontAlgn="base" hangingPunct="0">
        <a:spcBef>
          <a:spcPct val="20000"/>
        </a:spcBef>
        <a:spcAft>
          <a:spcPct val="0"/>
        </a:spcAft>
        <a:buClr>
          <a:schemeClr val="tx1"/>
        </a:buClr>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1027"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028"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D50D9604-EAD6-4049-AA07-421AA534CA3E}"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1030" name="Group 7"/>
          <p:cNvGrpSpPr>
            <a:grpSpLocks/>
          </p:cNvGrpSpPr>
          <p:nvPr/>
        </p:nvGrpSpPr>
        <p:grpSpPr bwMode="auto">
          <a:xfrm>
            <a:off x="5708650" y="6124575"/>
            <a:ext cx="2047875" cy="661988"/>
            <a:chOff x="3596" y="3858"/>
            <a:chExt cx="1290" cy="417"/>
          </a:xfrm>
        </p:grpSpPr>
        <p:pic>
          <p:nvPicPr>
            <p:cNvPr id="1031" name="Picture 8" descr="NEW FAA LOGO"/>
            <p:cNvPicPr>
              <a:picLocks noChangeAspect="1" noChangeArrowheads="1"/>
            </p:cNvPicPr>
            <p:nvPr userDrawn="1"/>
          </p:nvPicPr>
          <p:blipFill>
            <a:blip r:embed="rId14">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7077069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4030" r:id="rId12"/>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099"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4100"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F1B7921A-A35C-484C-A4C4-65310CF1A7D1}"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4102" name="Group 7"/>
          <p:cNvGrpSpPr>
            <a:grpSpLocks/>
          </p:cNvGrpSpPr>
          <p:nvPr/>
        </p:nvGrpSpPr>
        <p:grpSpPr bwMode="auto">
          <a:xfrm>
            <a:off x="5708650" y="6124575"/>
            <a:ext cx="2047875" cy="661988"/>
            <a:chOff x="3596" y="3858"/>
            <a:chExt cx="1290" cy="417"/>
          </a:xfrm>
        </p:grpSpPr>
        <p:pic>
          <p:nvPicPr>
            <p:cNvPr id="4103"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402628882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099"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4100"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F1B7921A-A35C-484C-A4C4-65310CF1A7D1}"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4102" name="Group 7"/>
          <p:cNvGrpSpPr>
            <a:grpSpLocks/>
          </p:cNvGrpSpPr>
          <p:nvPr/>
        </p:nvGrpSpPr>
        <p:grpSpPr bwMode="auto">
          <a:xfrm>
            <a:off x="5708650" y="6124575"/>
            <a:ext cx="2047875" cy="661988"/>
            <a:chOff x="3596" y="3858"/>
            <a:chExt cx="1290" cy="417"/>
          </a:xfrm>
        </p:grpSpPr>
        <p:pic>
          <p:nvPicPr>
            <p:cNvPr id="4103"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402628882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8195"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8196"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7"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E7033B3B-EAB8-4513-AD5E-7E6E073DE3F2}"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8198" name="Group 7"/>
          <p:cNvGrpSpPr>
            <a:grpSpLocks/>
          </p:cNvGrpSpPr>
          <p:nvPr/>
        </p:nvGrpSpPr>
        <p:grpSpPr bwMode="auto">
          <a:xfrm>
            <a:off x="5708650" y="6124575"/>
            <a:ext cx="2047875" cy="661988"/>
            <a:chOff x="3596" y="3858"/>
            <a:chExt cx="1290" cy="417"/>
          </a:xfrm>
        </p:grpSpPr>
        <p:pic>
          <p:nvPicPr>
            <p:cNvPr id="8199"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166245062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1027"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028"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5C387156-1EAA-42B8-81E1-E71FFF1C7C84}"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1030" name="Group 7"/>
          <p:cNvGrpSpPr>
            <a:grpSpLocks/>
          </p:cNvGrpSpPr>
          <p:nvPr/>
        </p:nvGrpSpPr>
        <p:grpSpPr bwMode="auto">
          <a:xfrm>
            <a:off x="5708650" y="6124575"/>
            <a:ext cx="2047875" cy="661988"/>
            <a:chOff x="3596" y="3858"/>
            <a:chExt cx="1290" cy="417"/>
          </a:xfrm>
        </p:grpSpPr>
        <p:pic>
          <p:nvPicPr>
            <p:cNvPr id="1031"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7485487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1027"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028"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5C387156-1EAA-42B8-81E1-E71FFF1C7C84}"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1030" name="Group 7"/>
          <p:cNvGrpSpPr>
            <a:grpSpLocks/>
          </p:cNvGrpSpPr>
          <p:nvPr/>
        </p:nvGrpSpPr>
        <p:grpSpPr bwMode="auto">
          <a:xfrm>
            <a:off x="5708650" y="6124575"/>
            <a:ext cx="2047875" cy="661988"/>
            <a:chOff x="3596" y="3858"/>
            <a:chExt cx="1290" cy="417"/>
          </a:xfrm>
        </p:grpSpPr>
        <p:pic>
          <p:nvPicPr>
            <p:cNvPr id="1031"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65837651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11267"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1268"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9"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373402B8-0FA7-43F4-8F2A-EC9DFADAAADC}"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11270" name="Group 7"/>
          <p:cNvGrpSpPr>
            <a:grpSpLocks/>
          </p:cNvGrpSpPr>
          <p:nvPr/>
        </p:nvGrpSpPr>
        <p:grpSpPr bwMode="auto">
          <a:xfrm>
            <a:off x="5708650" y="6124575"/>
            <a:ext cx="2047875" cy="661988"/>
            <a:chOff x="3596" y="3858"/>
            <a:chExt cx="1290" cy="417"/>
          </a:xfrm>
        </p:grpSpPr>
        <p:pic>
          <p:nvPicPr>
            <p:cNvPr id="11271"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58528693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099"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4100"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6D227F2D-3E22-4032-A1DA-3D03A2CEA7C1}"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4102" name="Group 7"/>
          <p:cNvGrpSpPr>
            <a:grpSpLocks/>
          </p:cNvGrpSpPr>
          <p:nvPr/>
        </p:nvGrpSpPr>
        <p:grpSpPr bwMode="auto">
          <a:xfrm>
            <a:off x="5708650" y="6124575"/>
            <a:ext cx="2047875" cy="661988"/>
            <a:chOff x="3596" y="3858"/>
            <a:chExt cx="1290" cy="417"/>
          </a:xfrm>
        </p:grpSpPr>
        <p:pic>
          <p:nvPicPr>
            <p:cNvPr id="4103" name="Picture 8" descr="NEW FAA LOGO"/>
            <p:cNvPicPr>
              <a:picLocks noChangeAspect="1" noChangeArrowheads="1"/>
            </p:cNvPicPr>
            <p:nvPr userDrawn="1"/>
          </p:nvPicPr>
          <p:blipFill>
            <a:blip r:embed="rId14">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53482331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89" r:id="rId12"/>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23" name="Rectangle 3"/>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124" name="Rectangle 4"/>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5" name="Rectangle 6"/>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fontAlgn="base">
              <a:spcBef>
                <a:spcPct val="0"/>
              </a:spcBef>
              <a:spcAft>
                <a:spcPct val="0"/>
              </a:spcAft>
            </a:pPr>
            <a:fld id="{A43A5268-8D12-443B-AE0F-91A976345124}" type="slidenum">
              <a:rPr lang="en-US" sz="1200" b="1" smtClean="0">
                <a:solidFill>
                  <a:srgbClr val="FFFFFF"/>
                </a:solidFill>
              </a:rPr>
              <a:pPr algn="r" fontAlgn="base">
                <a:spcBef>
                  <a:spcPct val="0"/>
                </a:spcBef>
                <a:spcAft>
                  <a:spcPct val="0"/>
                </a:spcAft>
              </a:pPr>
              <a:t>‹#›</a:t>
            </a:fld>
            <a:endParaRPr lang="en-US" sz="1200" b="1" smtClean="0">
              <a:solidFill>
                <a:srgbClr val="FFFFFF"/>
              </a:solidFill>
            </a:endParaRPr>
          </a:p>
        </p:txBody>
      </p:sp>
      <p:grpSp>
        <p:nvGrpSpPr>
          <p:cNvPr id="5126" name="Group 7"/>
          <p:cNvGrpSpPr>
            <a:grpSpLocks/>
          </p:cNvGrpSpPr>
          <p:nvPr/>
        </p:nvGrpSpPr>
        <p:grpSpPr bwMode="auto">
          <a:xfrm>
            <a:off x="5708650" y="6124575"/>
            <a:ext cx="2047875" cy="661988"/>
            <a:chOff x="3596" y="3858"/>
            <a:chExt cx="1290" cy="417"/>
          </a:xfrm>
        </p:grpSpPr>
        <p:pic>
          <p:nvPicPr>
            <p:cNvPr id="5127" name="Picture 8"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Box 9"/>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sz="1200" b="1" smtClean="0">
                  <a:solidFill>
                    <a:srgbClr val="FFFFFF"/>
                  </a:solidFill>
                </a:rPr>
                <a:t>Federal Aviation</a:t>
              </a:r>
            </a:p>
            <a:p>
              <a:pPr eaLnBrk="1" fontAlgn="base" hangingPunct="1">
                <a:lnSpc>
                  <a:spcPct val="85000"/>
                </a:lnSpc>
                <a:spcBef>
                  <a:spcPct val="0"/>
                </a:spcBef>
                <a:spcAft>
                  <a:spcPct val="0"/>
                </a:spcAft>
                <a:defRPr/>
              </a:pPr>
              <a:r>
                <a:rPr lang="en-US" sz="1200" b="1" smtClean="0">
                  <a:solidFill>
                    <a:srgbClr val="FFFFFF"/>
                  </a:solidFill>
                </a:rPr>
                <a:t>Administration</a:t>
              </a:r>
            </a:p>
          </p:txBody>
        </p:sp>
      </p:grpSp>
    </p:spTree>
    <p:extLst>
      <p:ext uri="{BB962C8B-B14F-4D97-AF65-F5344CB8AC3E}">
        <p14:creationId xmlns:p14="http://schemas.microsoft.com/office/powerpoint/2010/main" val="113538936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hf sldNum="0" hdr="0" ftr="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rPr>
                <a:t>Federal Aviation</a:t>
              </a:r>
            </a:p>
            <a:p>
              <a:pPr eaLnBrk="1" fontAlgn="base" hangingPunct="1">
                <a:lnSpc>
                  <a:spcPct val="85000"/>
                </a:lnSpc>
                <a:spcBef>
                  <a:spcPct val="0"/>
                </a:spcBef>
                <a:spcAft>
                  <a:spcPct val="0"/>
                </a:spcAft>
                <a:defRPr/>
              </a:pPr>
              <a:r>
                <a:rPr lang="en-US" altLang="en-US" sz="1200" b="1"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rPr>
              <a:t>&lt;Presentation Title – Change on Master Slide&gt;</a:t>
            </a:r>
            <a:endParaRPr lang="en-US" altLang="en-US" sz="120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rPr>
              <a:t>&lt;Date of Presentation – Change on Master Slide&gt;</a:t>
            </a:r>
          </a:p>
        </p:txBody>
      </p:sp>
    </p:spTree>
    <p:extLst>
      <p:ext uri="{BB962C8B-B14F-4D97-AF65-F5344CB8AC3E}">
        <p14:creationId xmlns:p14="http://schemas.microsoft.com/office/powerpoint/2010/main" val="2994525399"/>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rPr>
                <a:t>Federal Aviation</a:t>
              </a:r>
            </a:p>
            <a:p>
              <a:pPr eaLnBrk="1" fontAlgn="base" hangingPunct="1">
                <a:lnSpc>
                  <a:spcPct val="85000"/>
                </a:lnSpc>
                <a:spcBef>
                  <a:spcPct val="0"/>
                </a:spcBef>
                <a:spcAft>
                  <a:spcPct val="0"/>
                </a:spcAft>
                <a:defRPr/>
              </a:pPr>
              <a:r>
                <a:rPr lang="en-US" altLang="en-US" sz="1200" b="1"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rPr>
              <a:t>&lt;Presentation Title – Change on Master Slide&gt;</a:t>
            </a:r>
            <a:endParaRPr lang="en-US" altLang="en-US" sz="120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rPr>
              <a:t>&lt;Date of Presentation – Change on Master Slide&gt;</a:t>
            </a:r>
          </a:p>
        </p:txBody>
      </p:sp>
    </p:spTree>
    <p:extLst>
      <p:ext uri="{BB962C8B-B14F-4D97-AF65-F5344CB8AC3E}">
        <p14:creationId xmlns:p14="http://schemas.microsoft.com/office/powerpoint/2010/main" val="1679213885"/>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rPr>
                <a:t>Federal Aviation</a:t>
              </a:r>
            </a:p>
            <a:p>
              <a:pPr eaLnBrk="1" fontAlgn="base" hangingPunct="1">
                <a:lnSpc>
                  <a:spcPct val="85000"/>
                </a:lnSpc>
                <a:spcBef>
                  <a:spcPct val="0"/>
                </a:spcBef>
                <a:spcAft>
                  <a:spcPct val="0"/>
                </a:spcAft>
                <a:defRPr/>
              </a:pPr>
              <a:r>
                <a:rPr lang="en-US" altLang="en-US" sz="1200" b="1"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rPr>
              <a:t>&lt;Presentation Title – Change on Master Slide&gt;</a:t>
            </a:r>
            <a:endParaRPr lang="en-US" altLang="en-US" sz="120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rPr>
              <a:t>&lt;Date of Presentation – Change on Master Slide&gt;</a:t>
            </a:r>
          </a:p>
        </p:txBody>
      </p:sp>
    </p:spTree>
    <p:extLst>
      <p:ext uri="{BB962C8B-B14F-4D97-AF65-F5344CB8AC3E}">
        <p14:creationId xmlns:p14="http://schemas.microsoft.com/office/powerpoint/2010/main" val="96872940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rPr>
                <a:t>Federal Aviation</a:t>
              </a:r>
            </a:p>
            <a:p>
              <a:pPr eaLnBrk="1" fontAlgn="base" hangingPunct="1">
                <a:lnSpc>
                  <a:spcPct val="85000"/>
                </a:lnSpc>
                <a:spcBef>
                  <a:spcPct val="0"/>
                </a:spcBef>
                <a:spcAft>
                  <a:spcPct val="0"/>
                </a:spcAft>
                <a:defRPr/>
              </a:pPr>
              <a:r>
                <a:rPr lang="en-US" altLang="en-US" sz="1200" b="1"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rPr>
              <a:t>&lt;Presentation Title – Change on Master Slide&gt;</a:t>
            </a:r>
            <a:endParaRPr lang="en-US" altLang="en-US" sz="120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rPr>
              <a:t>&lt;Date of Presentation – Change on Master Slide&gt;</a:t>
            </a:r>
          </a:p>
        </p:txBody>
      </p:sp>
    </p:spTree>
    <p:extLst>
      <p:ext uri="{BB962C8B-B14F-4D97-AF65-F5344CB8AC3E}">
        <p14:creationId xmlns:p14="http://schemas.microsoft.com/office/powerpoint/2010/main" val="22800975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endParaRPr>
          </a:p>
        </p:txBody>
      </p:sp>
      <p:sp>
        <p:nvSpPr>
          <p:cNvPr id="12291"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2292" name="Rectangle 8"/>
          <p:cNvSpPr>
            <a:spLocks noGrp="1" noChangeArrowheads="1"/>
          </p:cNvSpPr>
          <p:nvPr>
            <p:ph type="body" idx="1"/>
          </p:nvPr>
        </p:nvSpPr>
        <p:spPr bwMode="auto">
          <a:xfrm>
            <a:off x="495300" y="1508125"/>
            <a:ext cx="805021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2296" name="Group 25"/>
          <p:cNvGrpSpPr>
            <a:grpSpLocks/>
          </p:cNvGrpSpPr>
          <p:nvPr userDrawn="1"/>
        </p:nvGrpSpPr>
        <p:grpSpPr bwMode="auto">
          <a:xfrm>
            <a:off x="5708650" y="6126163"/>
            <a:ext cx="2047875" cy="660400"/>
            <a:chOff x="3596" y="3859"/>
            <a:chExt cx="1290" cy="416"/>
          </a:xfrm>
        </p:grpSpPr>
        <p:pic>
          <p:nvPicPr>
            <p:cNvPr id="12300"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rPr>
                <a:t>Federal Aviation</a:t>
              </a:r>
            </a:p>
            <a:p>
              <a:pPr eaLnBrk="1" fontAlgn="base" hangingPunct="1">
                <a:lnSpc>
                  <a:spcPct val="85000"/>
                </a:lnSpc>
                <a:spcBef>
                  <a:spcPct val="0"/>
                </a:spcBef>
                <a:spcAft>
                  <a:spcPct val="0"/>
                </a:spcAft>
                <a:defRPr/>
              </a:pPr>
              <a:r>
                <a:rPr lang="en-US" altLang="en-US" sz="1200" b="1" smtClean="0">
                  <a:solidFill>
                    <a:srgbClr val="FFFFFF"/>
                  </a:solidFill>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rPr>
              <a:t>&lt;Presentation Title – Change on Master Slide&gt;</a:t>
            </a:r>
            <a:endParaRPr lang="en-US" altLang="en-US" sz="1200" smtClean="0">
              <a:solidFill>
                <a:srgbClr val="C0C0C0"/>
              </a:solidFill>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rPr>
              <a:t>&lt;Date of Presentation – Change on Master Slide&gt;</a:t>
            </a:r>
          </a:p>
        </p:txBody>
      </p:sp>
    </p:spTree>
    <p:extLst>
      <p:ext uri="{BB962C8B-B14F-4D97-AF65-F5344CB8AC3E}">
        <p14:creationId xmlns:p14="http://schemas.microsoft.com/office/powerpoint/2010/main" val="1210681038"/>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1761710693"/>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4205133485"/>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4205133485"/>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781698714"/>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2404978383"/>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1268885921"/>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382991291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 id="2147483968" r:id="rId13"/>
    <p:sldLayoutId id="214748396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3529558908"/>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1661728842"/>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1512611976"/>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 id="2147484014"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12"/>
          <p:cNvSpPr>
            <a:spLocks noChangeArrowheads="1"/>
          </p:cNvSpPr>
          <p:nvPr userDrawn="1"/>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FontTx/>
              <a:buChar char="•"/>
              <a:defRPr/>
            </a:pPr>
            <a:endParaRPr lang="en-US" altLang="en-US" sz="2400" smtClean="0">
              <a:solidFill>
                <a:srgbClr val="000000"/>
              </a:solidFill>
              <a:cs typeface="Arial" charset="0"/>
            </a:endParaRPr>
          </a:p>
        </p:txBody>
      </p:sp>
      <p:sp>
        <p:nvSpPr>
          <p:cNvPr id="10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Select to edit master title</a:t>
            </a:r>
          </a:p>
        </p:txBody>
      </p:sp>
      <p:sp>
        <p:nvSpPr>
          <p:cNvPr id="1028" name="Rectangle 8"/>
          <p:cNvSpPr>
            <a:spLocks noGrp="1" noChangeArrowheads="1"/>
          </p:cNvSpPr>
          <p:nvPr>
            <p:ph type="body" idx="1"/>
          </p:nvPr>
        </p:nvSpPr>
        <p:spPr bwMode="auto">
          <a:xfrm>
            <a:off x="495300" y="1508125"/>
            <a:ext cx="80502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smtClean="0"/>
              <a:t>Select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1029" name="Group 25"/>
          <p:cNvGrpSpPr>
            <a:grpSpLocks/>
          </p:cNvGrpSpPr>
          <p:nvPr userDrawn="1"/>
        </p:nvGrpSpPr>
        <p:grpSpPr bwMode="auto">
          <a:xfrm>
            <a:off x="5708650" y="6126163"/>
            <a:ext cx="2047875" cy="660400"/>
            <a:chOff x="3596" y="3859"/>
            <a:chExt cx="1290" cy="416"/>
          </a:xfrm>
        </p:grpSpPr>
        <p:pic>
          <p:nvPicPr>
            <p:cNvPr id="1032" name="Picture 2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5000"/>
                </a:lnSpc>
                <a:spcBef>
                  <a:spcPct val="0"/>
                </a:spcBef>
                <a:spcAft>
                  <a:spcPct val="0"/>
                </a:spcAft>
                <a:defRPr/>
              </a:pPr>
              <a:r>
                <a:rPr lang="en-US" altLang="en-US" sz="1200" b="1" smtClean="0">
                  <a:solidFill>
                    <a:srgbClr val="FFFFFF"/>
                  </a:solidFill>
                  <a:cs typeface="Arial" charset="0"/>
                </a:rPr>
                <a:t>Federal Aviation</a:t>
              </a:r>
            </a:p>
            <a:p>
              <a:pPr eaLnBrk="1" fontAlgn="base" hangingPunct="1">
                <a:lnSpc>
                  <a:spcPct val="85000"/>
                </a:lnSpc>
                <a:spcBef>
                  <a:spcPct val="0"/>
                </a:spcBef>
                <a:spcAft>
                  <a:spcPct val="0"/>
                </a:spcAft>
                <a:defRPr/>
              </a:pPr>
              <a:r>
                <a:rPr lang="en-US" altLang="en-US" sz="1200" b="1" smtClean="0">
                  <a:solidFill>
                    <a:srgbClr val="FFFFFF"/>
                  </a:solidFill>
                  <a:cs typeface="Arial" charset="0"/>
                </a:rPr>
                <a:t>Administration</a:t>
              </a:r>
            </a:p>
          </p:txBody>
        </p:sp>
      </p:grpSp>
      <p:sp>
        <p:nvSpPr>
          <p:cNvPr id="12297"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b="1" smtClean="0">
                <a:solidFill>
                  <a:srgbClr val="C0C0C0"/>
                </a:solidFill>
                <a:cs typeface="Arial" charset="0"/>
              </a:rPr>
              <a:t>&lt;Presentation Title – Change on Master Slide&gt;</a:t>
            </a:r>
            <a:endParaRPr lang="en-US" altLang="en-US" sz="1200" smtClean="0">
              <a:solidFill>
                <a:srgbClr val="C0C0C0"/>
              </a:solidFill>
              <a:cs typeface="Arial" charset="0"/>
            </a:endParaRPr>
          </a:p>
        </p:txBody>
      </p:sp>
      <p:sp>
        <p:nvSpPr>
          <p:cNvPr id="12298"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r>
              <a:rPr lang="en-US" altLang="en-US" sz="1200" smtClean="0">
                <a:solidFill>
                  <a:srgbClr val="C0C0C0"/>
                </a:solidFill>
                <a:cs typeface="Arial" charset="0"/>
              </a:rPr>
              <a:t>&lt;Date of Presentation – Change on Master Slide&gt;</a:t>
            </a:r>
          </a:p>
        </p:txBody>
      </p:sp>
    </p:spTree>
    <p:extLst>
      <p:ext uri="{BB962C8B-B14F-4D97-AF65-F5344CB8AC3E}">
        <p14:creationId xmlns:p14="http://schemas.microsoft.com/office/powerpoint/2010/main" val="3962175630"/>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7.xml"/></Relationships>
</file>

<file path=ppt/slides/_rels/slide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13.tiff"/><Relationship Id="rId4" Type="http://schemas.openxmlformats.org/officeDocument/2006/relationships/image" Target="../media/image12.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7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5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6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0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52400" y="312738"/>
            <a:ext cx="5486400" cy="1973262"/>
          </a:xfrm>
        </p:spPr>
        <p:txBody>
          <a:bodyPr/>
          <a:lstStyle/>
          <a:p>
            <a:pPr algn="ctr"/>
            <a:r>
              <a:rPr lang="en-US" sz="3600" dirty="0" smtClean="0"/>
              <a:t>2016 AAND &amp; SDAMA</a:t>
            </a:r>
            <a:r>
              <a:rPr lang="en-US" sz="3200" dirty="0" smtClean="0"/>
              <a:t/>
            </a:r>
            <a:br>
              <a:rPr lang="en-US" sz="3200" dirty="0" smtClean="0"/>
            </a:br>
            <a:r>
              <a:rPr lang="en-US" sz="1100" dirty="0"/>
              <a:t/>
            </a:r>
            <a:br>
              <a:rPr lang="en-US" sz="1100" dirty="0"/>
            </a:br>
            <a:r>
              <a:rPr lang="en-US" sz="3200" dirty="0" smtClean="0"/>
              <a:t>Bismarck ND</a:t>
            </a:r>
            <a:br>
              <a:rPr lang="en-US" sz="3200" dirty="0" smtClean="0"/>
            </a:br>
            <a:r>
              <a:rPr lang="en-US" dirty="0" smtClean="0"/>
              <a:t/>
            </a:r>
            <a:br>
              <a:rPr lang="en-US" dirty="0" smtClean="0"/>
            </a:br>
            <a:endParaRPr lang="en-US" dirty="0" smtClean="0"/>
          </a:p>
        </p:txBody>
      </p:sp>
      <p:sp>
        <p:nvSpPr>
          <p:cNvPr id="3075" name="Rectangle 5"/>
          <p:cNvSpPr>
            <a:spLocks noGrp="1" noChangeArrowheads="1"/>
          </p:cNvSpPr>
          <p:nvPr>
            <p:ph type="subTitle" idx="1"/>
          </p:nvPr>
        </p:nvSpPr>
        <p:spPr>
          <a:xfrm>
            <a:off x="457993" y="2438400"/>
            <a:ext cx="4951413" cy="1371600"/>
          </a:xfrm>
        </p:spPr>
        <p:txBody>
          <a:bodyPr/>
          <a:lstStyle/>
          <a:p>
            <a:pPr algn="ctr" eaLnBrk="1" hangingPunct="1">
              <a:lnSpc>
                <a:spcPct val="90000"/>
              </a:lnSpc>
            </a:pPr>
            <a:r>
              <a:rPr lang="en-US" dirty="0" smtClean="0">
                <a:solidFill>
                  <a:srgbClr val="0065B0"/>
                </a:solidFill>
              </a:rPr>
              <a:t>AIP Program Update</a:t>
            </a:r>
          </a:p>
          <a:p>
            <a:pPr algn="ctr" eaLnBrk="1" hangingPunct="1">
              <a:lnSpc>
                <a:spcPct val="90000"/>
              </a:lnSpc>
            </a:pPr>
            <a:r>
              <a:rPr lang="en-US" dirty="0" smtClean="0">
                <a:solidFill>
                  <a:srgbClr val="0065B0"/>
                </a:solidFill>
              </a:rPr>
              <a:t>November 2016</a:t>
            </a:r>
          </a:p>
        </p:txBody>
      </p:sp>
      <p:sp>
        <p:nvSpPr>
          <p:cNvPr id="2" name="TextBox 1"/>
          <p:cNvSpPr txBox="1"/>
          <p:nvPr/>
        </p:nvSpPr>
        <p:spPr>
          <a:xfrm>
            <a:off x="152400" y="5105400"/>
            <a:ext cx="5562600" cy="923330"/>
          </a:xfrm>
          <a:prstGeom prst="rect">
            <a:avLst/>
          </a:prstGeom>
          <a:noFill/>
        </p:spPr>
        <p:txBody>
          <a:bodyPr wrap="square" rtlCol="0">
            <a:spAutoFit/>
          </a:bodyPr>
          <a:lstStyle/>
          <a:p>
            <a:r>
              <a:rPr lang="en-US" dirty="0" smtClean="0"/>
              <a:t>Presented By:   Laurie Suttmeier, </a:t>
            </a:r>
          </a:p>
          <a:p>
            <a:r>
              <a:rPr lang="en-US" dirty="0"/>
              <a:t>	 </a:t>
            </a:r>
            <a:r>
              <a:rPr lang="en-US" dirty="0" smtClean="0"/>
              <a:t>          Deputy Manager, DMA-ADO 	           	</a:t>
            </a:r>
            <a:endParaRPr lang="en-US" dirty="0"/>
          </a:p>
        </p:txBody>
      </p:sp>
    </p:spTree>
    <p:extLst>
      <p:ext uri="{BB962C8B-B14F-4D97-AF65-F5344CB8AC3E}">
        <p14:creationId xmlns:p14="http://schemas.microsoft.com/office/powerpoint/2010/main" val="3957218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143000"/>
            <a:ext cx="8050213" cy="4343400"/>
          </a:xfrm>
        </p:spPr>
        <p:txBody>
          <a:bodyPr/>
          <a:lstStyle/>
          <a:p>
            <a:pPr>
              <a:lnSpc>
                <a:spcPct val="150000"/>
              </a:lnSpc>
              <a:spcBef>
                <a:spcPts val="0"/>
              </a:spcBef>
              <a:buFont typeface="Wingdings" pitchFamily="2" charset="2"/>
              <a:buChar char="Ø"/>
            </a:pPr>
            <a:r>
              <a:rPr lang="en-US" sz="2800" dirty="0" smtClean="0"/>
              <a:t> Status of FAA Re-Authorization</a:t>
            </a:r>
          </a:p>
          <a:p>
            <a:pPr>
              <a:lnSpc>
                <a:spcPct val="150000"/>
              </a:lnSpc>
              <a:spcBef>
                <a:spcPts val="0"/>
              </a:spcBef>
              <a:buFont typeface="Wingdings" pitchFamily="2" charset="2"/>
              <a:buChar char="Ø"/>
            </a:pPr>
            <a:r>
              <a:rPr lang="en-US" sz="2800" dirty="0" smtClean="0"/>
              <a:t> AIP Program for FY16</a:t>
            </a:r>
          </a:p>
          <a:p>
            <a:pPr>
              <a:lnSpc>
                <a:spcPct val="150000"/>
              </a:lnSpc>
              <a:spcBef>
                <a:spcPts val="0"/>
              </a:spcBef>
              <a:buFont typeface="Wingdings" pitchFamily="2" charset="2"/>
              <a:buChar char="Ø"/>
            </a:pPr>
            <a:r>
              <a:rPr lang="en-US" sz="2800" dirty="0" smtClean="0"/>
              <a:t>FY17 </a:t>
            </a:r>
            <a:r>
              <a:rPr lang="en-US" sz="2800" dirty="0" smtClean="0"/>
              <a:t>Dates to Remember</a:t>
            </a:r>
          </a:p>
          <a:p>
            <a:pPr>
              <a:lnSpc>
                <a:spcPct val="150000"/>
              </a:lnSpc>
              <a:spcBef>
                <a:spcPts val="0"/>
              </a:spcBef>
              <a:buFont typeface="Wingdings" pitchFamily="2" charset="2"/>
              <a:buChar char="Ø"/>
            </a:pPr>
            <a:r>
              <a:rPr lang="en-US" sz="2800" dirty="0" smtClean="0"/>
              <a:t> Considerations for a  Good Season</a:t>
            </a:r>
          </a:p>
          <a:p>
            <a:pPr>
              <a:lnSpc>
                <a:spcPct val="150000"/>
              </a:lnSpc>
              <a:spcBef>
                <a:spcPts val="0"/>
              </a:spcBef>
              <a:buFont typeface="Wingdings" pitchFamily="2" charset="2"/>
              <a:buChar char="Ø"/>
            </a:pPr>
            <a:r>
              <a:rPr lang="en-US" sz="2800" dirty="0" smtClean="0"/>
              <a:t>Program &amp; Guidance Updates</a:t>
            </a:r>
          </a:p>
          <a:p>
            <a:pPr>
              <a:lnSpc>
                <a:spcPct val="150000"/>
              </a:lnSpc>
              <a:spcBef>
                <a:spcPts val="0"/>
              </a:spcBef>
              <a:buFont typeface="Wingdings" pitchFamily="2" charset="2"/>
              <a:buChar char="Ø"/>
            </a:pPr>
            <a:endParaRPr lang="en-US" sz="2800" dirty="0" smtClean="0"/>
          </a:p>
        </p:txBody>
      </p:sp>
      <p:sp>
        <p:nvSpPr>
          <p:cNvPr id="3" name="TextBox 2"/>
          <p:cNvSpPr txBox="1"/>
          <p:nvPr/>
        </p:nvSpPr>
        <p:spPr>
          <a:xfrm>
            <a:off x="1600200" y="259022"/>
            <a:ext cx="5638800" cy="646331"/>
          </a:xfrm>
          <a:prstGeom prst="rect">
            <a:avLst/>
          </a:prstGeom>
          <a:noFill/>
        </p:spPr>
        <p:txBody>
          <a:bodyPr wrap="square" rtlCol="0">
            <a:spAutoFit/>
          </a:bodyPr>
          <a:lstStyle/>
          <a:p>
            <a:pPr algn="ctr"/>
            <a:r>
              <a:rPr lang="en-US" sz="3600" b="1" i="1" dirty="0">
                <a:solidFill>
                  <a:srgbClr val="00589A"/>
                </a:solidFill>
                <a:latin typeface="+mj-lt"/>
                <a:ea typeface="+mj-ea"/>
                <a:cs typeface="+mj-cs"/>
              </a:rPr>
              <a:t>Presentation</a:t>
            </a:r>
            <a:r>
              <a:rPr lang="en-US" sz="3600" b="1" i="1" dirty="0" smtClean="0">
                <a:solidFill>
                  <a:srgbClr val="00589A"/>
                </a:solidFill>
              </a:rPr>
              <a:t> </a:t>
            </a:r>
            <a:r>
              <a:rPr lang="en-US" sz="3600" b="1" i="1" dirty="0">
                <a:solidFill>
                  <a:srgbClr val="00589A"/>
                </a:solidFill>
                <a:latin typeface="+mj-lt"/>
                <a:ea typeface="+mj-ea"/>
                <a:cs typeface="+mj-cs"/>
              </a:rPr>
              <a:t>Overview</a:t>
            </a:r>
          </a:p>
        </p:txBody>
      </p:sp>
    </p:spTree>
    <p:extLst>
      <p:ext uri="{BB962C8B-B14F-4D97-AF65-F5344CB8AC3E}">
        <p14:creationId xmlns:p14="http://schemas.microsoft.com/office/powerpoint/2010/main" val="36640477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874712"/>
          </a:xfrm>
        </p:spPr>
        <p:txBody>
          <a:bodyPr>
            <a:normAutofit fontScale="90000"/>
          </a:bodyPr>
          <a:lstStyle/>
          <a:p>
            <a:pPr>
              <a:defRPr/>
            </a:pPr>
            <a:r>
              <a:rPr lang="en-US" dirty="0" smtClean="0"/>
              <a:t>Status of FAA Re-Authorization &amp; Appropriation</a:t>
            </a:r>
            <a:endParaRPr lang="en-US" dirty="0"/>
          </a:p>
        </p:txBody>
      </p:sp>
      <p:sp>
        <p:nvSpPr>
          <p:cNvPr id="5" name="Content Placeholder 4"/>
          <p:cNvSpPr>
            <a:spLocks noGrp="1"/>
          </p:cNvSpPr>
          <p:nvPr>
            <p:ph idx="1"/>
          </p:nvPr>
        </p:nvSpPr>
        <p:spPr>
          <a:xfrm>
            <a:off x="457200" y="1371600"/>
            <a:ext cx="8050213" cy="4340225"/>
          </a:xfrm>
        </p:spPr>
        <p:txBody>
          <a:bodyPr/>
          <a:lstStyle/>
          <a:p>
            <a:pPr marL="0" indent="0">
              <a:buFontTx/>
              <a:buNone/>
              <a:defRPr/>
            </a:pPr>
            <a:r>
              <a:rPr lang="en-US" sz="2000" u="sng" dirty="0" smtClean="0"/>
              <a:t>Authorization/Appropriation</a:t>
            </a:r>
            <a:r>
              <a:rPr lang="en-US" sz="2000" dirty="0" smtClean="0"/>
              <a:t> </a:t>
            </a:r>
            <a:r>
              <a:rPr lang="en-US" sz="2000" dirty="0"/>
              <a:t>                                              </a:t>
            </a:r>
            <a:br>
              <a:rPr lang="en-US" sz="2000" dirty="0"/>
            </a:br>
            <a:r>
              <a:rPr lang="en-US" sz="2000" dirty="0"/>
              <a:t>Public Law </a:t>
            </a:r>
            <a:r>
              <a:rPr lang="en-US" sz="2000" dirty="0" smtClean="0"/>
              <a:t>114-190, </a:t>
            </a:r>
            <a:r>
              <a:rPr lang="en-US" sz="2000" dirty="0"/>
              <a:t> </a:t>
            </a:r>
            <a:r>
              <a:rPr lang="en-US" sz="2000" dirty="0" smtClean="0"/>
              <a:t>the “FAA Extension, Safety and Security Act of 2016” (the Extension) is through September 30, 2017 (our Authorization), and the Continuing Resolution through December 9, 2016 (our Appropriation).  What does this mean?</a:t>
            </a:r>
          </a:p>
          <a:p>
            <a:pPr marL="0" indent="0">
              <a:buFontTx/>
              <a:buNone/>
              <a:defRPr/>
            </a:pPr>
            <a:endParaRPr lang="en-US" sz="2000" dirty="0"/>
          </a:p>
          <a:p>
            <a:pPr>
              <a:defRPr/>
            </a:pPr>
            <a:r>
              <a:rPr lang="en-US" sz="2000" dirty="0" smtClean="0"/>
              <a:t>Public Law 114-190 authorizes $3,350,000,000 in AIP funding authority for fiscal year (FY) 2017.</a:t>
            </a:r>
          </a:p>
          <a:p>
            <a:pPr>
              <a:defRPr/>
            </a:pPr>
            <a:endParaRPr lang="en-US" sz="2000" dirty="0" smtClean="0"/>
          </a:p>
          <a:p>
            <a:pPr>
              <a:defRPr/>
            </a:pPr>
            <a:r>
              <a:rPr lang="en-US" sz="2000" dirty="0" smtClean="0"/>
              <a:t>The Extension provides the authority to collect aviation taxes for deposit into the Airport and Airway Trust Fund (Trust Fund), and to expend money from the Trust Fund.  Without these authorities, we could not operate.</a:t>
            </a:r>
            <a:r>
              <a:rPr lang="en-US" sz="2000" dirty="0"/>
              <a:t> </a:t>
            </a:r>
          </a:p>
        </p:txBody>
      </p:sp>
    </p:spTree>
    <p:extLst>
      <p:ext uri="{BB962C8B-B14F-4D97-AF65-F5344CB8AC3E}">
        <p14:creationId xmlns:p14="http://schemas.microsoft.com/office/powerpoint/2010/main" val="10776107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3600" smtClean="0"/>
              <a:t>Status of FAA Re-Authorization &amp; Appropriation (Cont.)</a:t>
            </a:r>
          </a:p>
        </p:txBody>
      </p:sp>
      <p:sp>
        <p:nvSpPr>
          <p:cNvPr id="14339" name="Content Placeholder 2"/>
          <p:cNvSpPr>
            <a:spLocks noGrp="1"/>
          </p:cNvSpPr>
          <p:nvPr>
            <p:ph idx="1"/>
          </p:nvPr>
        </p:nvSpPr>
        <p:spPr>
          <a:xfrm>
            <a:off x="495300" y="1508125"/>
            <a:ext cx="8050213" cy="4598182"/>
          </a:xfrm>
        </p:spPr>
        <p:txBody>
          <a:bodyPr/>
          <a:lstStyle/>
          <a:p>
            <a:r>
              <a:rPr lang="en-US" altLang="en-US" sz="2000" dirty="0" smtClean="0"/>
              <a:t>As a result of this </a:t>
            </a:r>
            <a:r>
              <a:rPr lang="en-US" altLang="en-US" sz="2000" dirty="0" smtClean="0"/>
              <a:t>CR, </a:t>
            </a:r>
            <a:r>
              <a:rPr lang="en-US" altLang="en-US" sz="2000" dirty="0" smtClean="0"/>
              <a:t>FAA Office of Airports (ARP) is able to:</a:t>
            </a:r>
          </a:p>
          <a:p>
            <a:pPr lvl="1"/>
            <a:r>
              <a:rPr lang="en-US" altLang="en-US" sz="1600" dirty="0" smtClean="0"/>
              <a:t>continue to make payments on our 5000+ open grants. </a:t>
            </a:r>
          </a:p>
          <a:p>
            <a:pPr lvl="1"/>
            <a:r>
              <a:rPr lang="en-US" altLang="en-US" sz="1600" dirty="0" smtClean="0">
                <a:solidFill>
                  <a:schemeClr val="tx2"/>
                </a:solidFill>
              </a:rPr>
              <a:t>continue </a:t>
            </a:r>
            <a:r>
              <a:rPr lang="en-US" altLang="en-US" sz="1600" dirty="0">
                <a:solidFill>
                  <a:schemeClr val="tx2"/>
                </a:solidFill>
              </a:rPr>
              <a:t>to </a:t>
            </a:r>
            <a:r>
              <a:rPr lang="en-US" altLang="en-US" sz="1600" dirty="0" smtClean="0">
                <a:solidFill>
                  <a:schemeClr val="tx2"/>
                </a:solidFill>
              </a:rPr>
              <a:t>provide uninterrupted oversight of our ARP programs at </a:t>
            </a:r>
            <a:r>
              <a:rPr lang="en-US" altLang="en-US" sz="1600" dirty="0">
                <a:solidFill>
                  <a:schemeClr val="tx2"/>
                </a:solidFill>
              </a:rPr>
              <a:t>least through December 9, </a:t>
            </a:r>
            <a:r>
              <a:rPr lang="en-US" altLang="en-US" sz="1600" dirty="0" smtClean="0">
                <a:solidFill>
                  <a:schemeClr val="tx2"/>
                </a:solidFill>
              </a:rPr>
              <a:t>2016</a:t>
            </a:r>
          </a:p>
          <a:p>
            <a:pPr lvl="1"/>
            <a:endParaRPr lang="en-US" altLang="en-US" dirty="0" smtClean="0"/>
          </a:p>
          <a:p>
            <a:pPr marL="342900" lvl="1" indent="-342900">
              <a:buFontTx/>
              <a:buChar char="•"/>
            </a:pPr>
            <a:r>
              <a:rPr lang="en-US" sz="2000" b="1" dirty="0" smtClean="0">
                <a:ea typeface="+mn-ea"/>
                <a:cs typeface="+mn-cs"/>
              </a:rPr>
              <a:t>The </a:t>
            </a:r>
            <a:r>
              <a:rPr lang="en-US" sz="2000" b="1" dirty="0">
                <a:ea typeface="+mn-ea"/>
                <a:cs typeface="+mn-cs"/>
              </a:rPr>
              <a:t>CR will keep all other FAA offices open and operational through December 9, 2016</a:t>
            </a:r>
            <a:r>
              <a:rPr lang="en-US" sz="2000" b="1" dirty="0" smtClean="0">
                <a:ea typeface="+mn-ea"/>
                <a:cs typeface="+mn-cs"/>
              </a:rPr>
              <a:t>.</a:t>
            </a:r>
          </a:p>
          <a:p>
            <a:pPr marL="342900" lvl="1" indent="-342900">
              <a:buFontTx/>
              <a:buChar char="•"/>
            </a:pPr>
            <a:endParaRPr lang="en-US" sz="2000" b="1" dirty="0" smtClean="0">
              <a:ea typeface="+mn-ea"/>
              <a:cs typeface="+mn-cs"/>
            </a:endParaRPr>
          </a:p>
          <a:p>
            <a:pPr marL="342900" lvl="1" indent="-342900">
              <a:buFontTx/>
              <a:buChar char="•"/>
            </a:pPr>
            <a:r>
              <a:rPr lang="en-US" sz="2000" b="1" dirty="0" smtClean="0"/>
              <a:t>The present CR provides $640m in funding, which is not enough to run our statutory formulas and distribute under AIP.</a:t>
            </a:r>
          </a:p>
          <a:p>
            <a:pPr marL="342900" lvl="1" indent="-342900">
              <a:buFontTx/>
              <a:buChar char="•"/>
            </a:pPr>
            <a:endParaRPr lang="en-US" sz="2000" b="1" dirty="0">
              <a:ea typeface="+mn-ea"/>
              <a:cs typeface="+mn-cs"/>
            </a:endParaRPr>
          </a:p>
          <a:p>
            <a:endParaRPr lang="en-US" altLang="en-US" dirty="0" smtClean="0"/>
          </a:p>
        </p:txBody>
      </p:sp>
      <p:sp>
        <p:nvSpPr>
          <p:cNvPr id="4" name="Slide Number Placeholder 3"/>
          <p:cNvSpPr>
            <a:spLocks noGrp="1"/>
          </p:cNvSpPr>
          <p:nvPr>
            <p:ph type="sldNum" sz="quarter" idx="10"/>
          </p:nvPr>
        </p:nvSpPr>
        <p:spPr/>
        <p:txBody>
          <a:bodyPr/>
          <a:lstStyle/>
          <a:p>
            <a:pPr>
              <a:defRPr/>
            </a:pPr>
            <a:fld id="{074E7308-25DD-4304-90F3-6B780CC4FA99}" type="slidenum">
              <a:rPr lang="en-US" smtClean="0">
                <a:solidFill>
                  <a:srgbClr val="000000"/>
                </a:solidFill>
              </a:rPr>
              <a:pPr>
                <a:defRPr/>
              </a:pPr>
              <a:t>4</a:t>
            </a:fld>
            <a:endParaRPr lang="en-US" dirty="0">
              <a:solidFill>
                <a:srgbClr val="000000"/>
              </a:solidFill>
            </a:endParaRPr>
          </a:p>
        </p:txBody>
      </p:sp>
    </p:spTree>
    <p:extLst>
      <p:ext uri="{BB962C8B-B14F-4D97-AF65-F5344CB8AC3E}">
        <p14:creationId xmlns:p14="http://schemas.microsoft.com/office/powerpoint/2010/main" val="249853982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AIP Legislative History</a:t>
            </a:r>
            <a:endParaRPr lang="en-US" sz="36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0044" y="4470546"/>
            <a:ext cx="1002308" cy="1047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984" y="1490843"/>
            <a:ext cx="8243368" cy="3081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bwMode="auto">
          <a:xfrm>
            <a:off x="2133600" y="5181600"/>
            <a:ext cx="3581400" cy="7620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 name="Oval 3"/>
          <p:cNvSpPr/>
          <p:nvPr/>
        </p:nvSpPr>
        <p:spPr bwMode="auto">
          <a:xfrm>
            <a:off x="1828800" y="3253445"/>
            <a:ext cx="6933552" cy="6096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5" name="Oval 4"/>
          <p:cNvSpPr/>
          <p:nvPr/>
        </p:nvSpPr>
        <p:spPr bwMode="auto">
          <a:xfrm>
            <a:off x="304800" y="3124200"/>
            <a:ext cx="8457552" cy="304800"/>
          </a:xfrm>
          <a:prstGeom prst="ellipse">
            <a:avLst/>
          </a:prstGeom>
          <a:noFill/>
          <a:ln w="317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184025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Historic AIP Carryover by Month</a:t>
            </a:r>
            <a:endParaRPr lang="en-US" sz="3600" dirty="0"/>
          </a:p>
        </p:txBody>
      </p:sp>
      <p:pic>
        <p:nvPicPr>
          <p:cNvPr id="103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2101" y="1285050"/>
            <a:ext cx="8337996" cy="4214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753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FY 2012-2016 Funding Seasons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1213204"/>
              </p:ext>
            </p:extLst>
          </p:nvPr>
        </p:nvGraphicFramePr>
        <p:xfrm>
          <a:off x="228600" y="1143000"/>
          <a:ext cx="8686800" cy="4217651"/>
        </p:xfrm>
        <a:graphic>
          <a:graphicData uri="http://schemas.openxmlformats.org/drawingml/2006/table">
            <a:tbl>
              <a:tblPr firstRow="1" bandRow="1">
                <a:tableStyleId>{72833802-FEF1-4C79-8D5D-14CF1EAF98D9}</a:tableStyleId>
              </a:tblPr>
              <a:tblGrid>
                <a:gridCol w="914400"/>
                <a:gridCol w="1600200"/>
                <a:gridCol w="1676400"/>
                <a:gridCol w="4495800"/>
              </a:tblGrid>
              <a:tr h="777875">
                <a:tc>
                  <a:txBody>
                    <a:bodyPr/>
                    <a:lstStyle/>
                    <a:p>
                      <a:pPr algn="ctr"/>
                      <a:r>
                        <a:rPr lang="en-US" dirty="0" smtClean="0"/>
                        <a:t>Fiscal</a:t>
                      </a:r>
                      <a:r>
                        <a:rPr lang="en-US" baseline="0" dirty="0" smtClean="0"/>
                        <a:t> Year</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Compressed</a:t>
                      </a:r>
                      <a:r>
                        <a:rPr lang="en-US" baseline="0" dirty="0" smtClean="0"/>
                        <a:t> </a:t>
                      </a:r>
                      <a:r>
                        <a:rPr lang="en-US" dirty="0" smtClean="0"/>
                        <a:t>Grant Season?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Split 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When did the money</a:t>
                      </a:r>
                      <a:r>
                        <a:rPr lang="en-US" baseline="0" dirty="0" smtClean="0"/>
                        <a:t> become available?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4621">
                <a:tc>
                  <a:txBody>
                    <a:bodyPr/>
                    <a:lstStyle/>
                    <a:p>
                      <a:pPr algn="ctr"/>
                      <a:r>
                        <a:rPr lang="en-US" b="1" dirty="0" smtClean="0"/>
                        <a:t>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a:r>
                        <a:rPr lang="en-US" dirty="0" smtClean="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YES</a:t>
                      </a:r>
                    </a:p>
                    <a:p>
                      <a:pPr algn="ctr"/>
                      <a:r>
                        <a:rPr lang="en-US" dirty="0" smtClean="0"/>
                        <a:t>3 Parts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Part A: February 16, 2016</a:t>
                      </a:r>
                    </a:p>
                    <a:p>
                      <a:pPr algn="l"/>
                      <a:r>
                        <a:rPr lang="en-US" dirty="0" smtClean="0"/>
                        <a:t>Part B: March 7, 2016</a:t>
                      </a:r>
                    </a:p>
                    <a:p>
                      <a:pPr algn="l"/>
                      <a:r>
                        <a:rPr lang="en-US" dirty="0" smtClean="0"/>
                        <a:t>Part C: July 28, 2016</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850">
                <a:tc>
                  <a:txBody>
                    <a:bodyPr/>
                    <a:lstStyle/>
                    <a:p>
                      <a:pPr algn="ctr"/>
                      <a:r>
                        <a:rPr lang="en-US" b="1" dirty="0" smtClean="0"/>
                        <a:t>2015</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March 2, 2015</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850">
                <a:tc>
                  <a:txBody>
                    <a:bodyPr/>
                    <a:lstStyle/>
                    <a:p>
                      <a:pPr algn="ctr"/>
                      <a:r>
                        <a:rPr lang="en-US" b="1" dirty="0" smtClean="0"/>
                        <a:t>2014</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n-US"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March 4, 2014</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850">
                <a:tc>
                  <a:txBody>
                    <a:bodyPr/>
                    <a:lstStyle/>
                    <a:p>
                      <a:pPr algn="ctr"/>
                      <a:r>
                        <a:rPr lang="en-US" b="1" dirty="0" smtClean="0"/>
                        <a:t>2013</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YES</a:t>
                      </a:r>
                    </a:p>
                    <a:p>
                      <a:pPr algn="ctr"/>
                      <a:r>
                        <a:rPr lang="en-US" dirty="0" smtClean="0"/>
                        <a:t>2 Parts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Part A: January 30, 2013</a:t>
                      </a:r>
                    </a:p>
                    <a:p>
                      <a:pPr algn="l"/>
                      <a:r>
                        <a:rPr lang="en-US" dirty="0" smtClean="0"/>
                        <a:t>Part B: May 29, 2013</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850">
                <a:tc>
                  <a:txBody>
                    <a:bodyPr/>
                    <a:lstStyle/>
                    <a:p>
                      <a:pPr algn="ctr"/>
                      <a:r>
                        <a:rPr lang="en-US" b="1" dirty="0" smtClean="0"/>
                        <a:t>2012</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March 26, 2012</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0"/>
          </p:nvPr>
        </p:nvSpPr>
        <p:spPr/>
        <p:txBody>
          <a:bodyPr/>
          <a:lstStyle/>
          <a:p>
            <a:pPr>
              <a:defRPr/>
            </a:pPr>
            <a:fld id="{4653DC7B-A331-4C80-A8F8-A5A9153B73C2}" type="slidenum">
              <a:rPr lang="en-US" smtClean="0">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3657631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99588"/>
            <a:ext cx="8472488" cy="986828"/>
          </a:xfrm>
        </p:spPr>
        <p:txBody>
          <a:bodyPr/>
          <a:lstStyle/>
          <a:p>
            <a:pPr algn="ctr"/>
            <a:r>
              <a:rPr lang="en-US" dirty="0" smtClean="0"/>
              <a:t>Project Timeline</a:t>
            </a:r>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7097" r="-1274" b="27132"/>
          <a:stretch/>
        </p:blipFill>
        <p:spPr>
          <a:xfrm>
            <a:off x="171063" y="1231264"/>
            <a:ext cx="4763076" cy="3099931"/>
          </a:xfr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27459" b="27260"/>
          <a:stretch/>
        </p:blipFill>
        <p:spPr>
          <a:xfrm>
            <a:off x="2009681" y="2027967"/>
            <a:ext cx="4762500" cy="3105339"/>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27459" b="27260"/>
          <a:stretch/>
        </p:blipFill>
        <p:spPr>
          <a:xfrm>
            <a:off x="4218726" y="2806574"/>
            <a:ext cx="4762500" cy="3105339"/>
          </a:xfrm>
          <a:prstGeom prst="rect">
            <a:avLst/>
          </a:prstGeom>
        </p:spPr>
      </p:pic>
    </p:spTree>
    <p:extLst>
      <p:ext uri="{BB962C8B-B14F-4D97-AF65-F5344CB8AC3E}">
        <p14:creationId xmlns:p14="http://schemas.microsoft.com/office/powerpoint/2010/main" val="2597215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472488" cy="457200"/>
          </a:xfrm>
        </p:spPr>
        <p:txBody>
          <a:bodyPr/>
          <a:lstStyle/>
          <a:p>
            <a:pPr algn="ctr"/>
            <a:r>
              <a:rPr lang="en-US" sz="3600" dirty="0" smtClean="0"/>
              <a:t>Project Schedule</a:t>
            </a:r>
            <a:endParaRPr lang="en-US" sz="3600"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905667998"/>
              </p:ext>
            </p:extLst>
          </p:nvPr>
        </p:nvGraphicFramePr>
        <p:xfrm>
          <a:off x="152400" y="584044"/>
          <a:ext cx="8839199" cy="5359555"/>
        </p:xfrm>
        <a:graphic>
          <a:graphicData uri="http://schemas.openxmlformats.org/drawingml/2006/table">
            <a:tbl>
              <a:tblPr/>
              <a:tblGrid>
                <a:gridCol w="710293"/>
                <a:gridCol w="473529"/>
                <a:gridCol w="631371"/>
                <a:gridCol w="710293"/>
                <a:gridCol w="552450"/>
                <a:gridCol w="552450"/>
                <a:gridCol w="631371"/>
                <a:gridCol w="552450"/>
                <a:gridCol w="552450"/>
                <a:gridCol w="710293"/>
                <a:gridCol w="631371"/>
                <a:gridCol w="710293"/>
                <a:gridCol w="631371"/>
                <a:gridCol w="789214"/>
              </a:tblGrid>
              <a:tr h="425401">
                <a:tc>
                  <a:txBody>
                    <a:bodyPr/>
                    <a:lstStyle/>
                    <a:p>
                      <a:pPr algn="ctr" fontAlgn="ctr"/>
                      <a:r>
                        <a:rPr lang="en-US" sz="1800" b="1" i="1" u="none" strike="noStrike" dirty="0" err="1">
                          <a:solidFill>
                            <a:srgbClr val="000000"/>
                          </a:solidFill>
                          <a:effectLst/>
                          <a:latin typeface="Cambria"/>
                        </a:rPr>
                        <a:t>Sched</a:t>
                      </a:r>
                      <a:endParaRPr lang="en-US" sz="1800" b="1" i="1" u="none" strike="noStrike" dirty="0">
                        <a:solidFill>
                          <a:srgbClr val="000000"/>
                        </a:solidFill>
                        <a:effectLst/>
                        <a:latin typeface="Cambria"/>
                      </a:endParaRPr>
                    </a:p>
                  </a:txBody>
                  <a:tcPr marL="2870" marR="2870" marT="2870" marB="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 </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JAN</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FEB</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MAR</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APR</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MAY</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ctr" fontAlgn="ctr"/>
                      <a:r>
                        <a:rPr lang="en-US" sz="1800" b="1" i="1" u="none" strike="noStrike" dirty="0">
                          <a:solidFill>
                            <a:srgbClr val="000000"/>
                          </a:solidFill>
                          <a:effectLst/>
                          <a:latin typeface="Cambria"/>
                        </a:rPr>
                        <a:t>JUN</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JUL</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AUG</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SEP</a:t>
                      </a:r>
                    </a:p>
                  </a:txBody>
                  <a:tcPr marL="2870" marR="2870" marT="2870" marB="0" anchor="ctr">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OCT</a:t>
                      </a:r>
                    </a:p>
                  </a:txBody>
                  <a:tcPr marL="2870" marR="2870" marT="2870" marB="0" anchor="ctr">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NOV</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1" i="1" u="none" strike="noStrike" dirty="0">
                          <a:solidFill>
                            <a:srgbClr val="000000"/>
                          </a:solidFill>
                          <a:effectLst/>
                          <a:latin typeface="Cambria"/>
                        </a:rPr>
                        <a:t>DEC</a:t>
                      </a:r>
                    </a:p>
                  </a:txBody>
                  <a:tcPr marL="2870" marR="2870" marT="2870" marB="0" anchor="ctr">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349">
                <a:tc rowSpan="2">
                  <a:txBody>
                    <a:bodyPr/>
                    <a:lstStyle/>
                    <a:p>
                      <a:pPr algn="ctr" fontAlgn="ctr"/>
                      <a:r>
                        <a:rPr lang="en-US" sz="1800" b="1" i="0" u="none" strike="noStrike" dirty="0">
                          <a:solidFill>
                            <a:srgbClr val="000000"/>
                          </a:solidFill>
                          <a:effectLst/>
                          <a:latin typeface="Calibri"/>
                        </a:rPr>
                        <a:t>Existing Schedule</a:t>
                      </a:r>
                    </a:p>
                  </a:txBody>
                  <a:tcPr marL="2870" marR="2870" marT="2870" marB="0" vert="vert27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ctr" fontAlgn="ctr"/>
                      <a:r>
                        <a:rPr lang="en-US" sz="1400" b="1" i="0" u="none" strike="noStrike" dirty="0">
                          <a:solidFill>
                            <a:srgbClr val="000000"/>
                          </a:solidFill>
                          <a:effectLst/>
                          <a:latin typeface="Calibri"/>
                        </a:rPr>
                        <a:t>Year </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1</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Submit CIP for next FY</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pattFill prst="pct20">
                      <a:fgClr>
                        <a:srgbClr val="000000"/>
                      </a:fgClr>
                      <a:bgClr>
                        <a:srgbClr val="FFFFFF"/>
                      </a:bgClr>
                    </a:patt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a:solidFill>
                            <a:srgbClr val="000000"/>
                          </a:solidFill>
                          <a:effectLst/>
                          <a:latin typeface="Calibri"/>
                        </a:rPr>
                        <a:t> </a:t>
                      </a:r>
                    </a:p>
                  </a:txBody>
                  <a:tcPr marL="2870" marR="2870" marT="2870" marB="0" anchor="b">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a:solidFill>
                            <a:srgbClr val="000000"/>
                          </a:solidFill>
                          <a:effectLst/>
                          <a:latin typeface="Calibri"/>
                        </a:rPr>
                        <a:t>Pre-App Due</a:t>
                      </a:r>
                      <a:br>
                        <a:rPr lang="en-US" sz="1200" b="1" i="0" u="none" strike="noStrike">
                          <a:solidFill>
                            <a:srgbClr val="000000"/>
                          </a:solidFill>
                          <a:effectLst/>
                          <a:latin typeface="Calibri"/>
                        </a:rPr>
                      </a:br>
                      <a:r>
                        <a:rPr lang="en-US" sz="1200" b="1" i="0" u="none" strike="noStrike">
                          <a:solidFill>
                            <a:srgbClr val="000000"/>
                          </a:solidFill>
                          <a:effectLst/>
                          <a:latin typeface="Calibri"/>
                        </a:rPr>
                        <a:t>Cat/Ex</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r>
              <a:tr h="756813">
                <a:tc vMerge="1">
                  <a:txBody>
                    <a:bodyPr/>
                    <a:lstStyle/>
                    <a:p>
                      <a:endParaRPr lang="en-US"/>
                    </a:p>
                  </a:txBody>
                  <a:tcPr/>
                </a:tc>
                <a:tc>
                  <a:txBody>
                    <a:bodyPr/>
                    <a:lstStyle/>
                    <a:p>
                      <a:pPr algn="ctr" fontAlgn="ctr"/>
                      <a:r>
                        <a:rPr lang="en-US" sz="1400" b="1" i="0" u="none" strike="noStrike" dirty="0">
                          <a:solidFill>
                            <a:srgbClr val="000000"/>
                          </a:solidFill>
                          <a:effectLst/>
                          <a:latin typeface="Calibri"/>
                        </a:rPr>
                        <a:t>Year</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 2</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a:solidFill>
                            <a:srgbClr val="000000"/>
                          </a:solidFill>
                          <a:effectLst/>
                          <a:latin typeface="Calibri"/>
                        </a:rPr>
                        <a:t>SOW &amp;</a:t>
                      </a:r>
                      <a:br>
                        <a:rPr lang="en-US" sz="1200" b="1" i="0" u="none" strike="noStrike">
                          <a:solidFill>
                            <a:srgbClr val="000000"/>
                          </a:solidFill>
                          <a:effectLst/>
                          <a:latin typeface="Calibri"/>
                        </a:rPr>
                      </a:br>
                      <a:r>
                        <a:rPr lang="en-US" sz="1200" b="1" i="0" u="none" strike="noStrike">
                          <a:solidFill>
                            <a:srgbClr val="000000"/>
                          </a:solidFill>
                          <a:effectLst/>
                          <a:latin typeface="Calibri"/>
                        </a:rPr>
                        <a:t>Engs Design report</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a:solidFill>
                            <a:srgbClr val="000000"/>
                          </a:solidFill>
                          <a:effectLst/>
                          <a:latin typeface="Calibri"/>
                        </a:rPr>
                        <a:t>Airspace CSPP</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t"/>
                      <a:r>
                        <a:rPr lang="en-US" sz="1200" b="1" i="0" u="none" strike="noStrike" dirty="0">
                          <a:solidFill>
                            <a:srgbClr val="000000"/>
                          </a:solidFill>
                          <a:effectLst/>
                          <a:latin typeface="Calibri"/>
                        </a:rPr>
                        <a:t>Submit P&amp;S</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
                      </a:r>
                      <a:br>
                        <a:rPr lang="en-US" sz="1200" b="1" i="0" u="none" strike="noStrike" dirty="0">
                          <a:solidFill>
                            <a:srgbClr val="000000"/>
                          </a:solidFill>
                          <a:effectLst/>
                          <a:latin typeface="Calibri"/>
                        </a:rPr>
                      </a:br>
                      <a:endParaRPr lang="en-US" sz="1200" b="1" i="0" u="none" strike="noStrike" dirty="0">
                        <a:solidFill>
                          <a:srgbClr val="000000"/>
                        </a:solidFill>
                        <a:effectLst/>
                        <a:latin typeface="Calibri"/>
                      </a:endParaRP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pattFill prst="pct20">
                      <a:fgClr>
                        <a:srgbClr val="000000"/>
                      </a:fgClr>
                      <a:bgClr>
                        <a:srgbClr val="F2DCDB"/>
                      </a:bgClr>
                    </a:pattFill>
                  </a:tcPr>
                </a:tc>
                <a:tc>
                  <a:txBody>
                    <a:bodyPr/>
                    <a:lstStyle/>
                    <a:p>
                      <a:pPr algn="l" fontAlgn="b"/>
                      <a:r>
                        <a:rPr lang="en-US" sz="1200" b="1" i="0" u="none" strike="noStrike" dirty="0">
                          <a:solidFill>
                            <a:srgbClr val="000000"/>
                          </a:solidFill>
                          <a:effectLst/>
                          <a:latin typeface="Calibri"/>
                        </a:rPr>
                        <a:t>Bid Project</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Open Bids</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Transfer/ C.O.</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Receive Grant</a:t>
                      </a:r>
                    </a:p>
                  </a:txBody>
                  <a:tcPr marL="2870" marR="2870" marT="2870" marB="0" anchor="b">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2DCDB"/>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r>
              <a:tr h="100517">
                <a:tc>
                  <a:txBody>
                    <a:bodyPr/>
                    <a:lstStyle/>
                    <a:p>
                      <a:pPr algn="ctr" fontAlgn="ctr"/>
                      <a:r>
                        <a:rPr lang="en-US" sz="600" b="0" i="0" u="none" strike="noStrike">
                          <a:solidFill>
                            <a:srgbClr val="000000"/>
                          </a:solidFill>
                          <a:effectLst/>
                          <a:latin typeface="Calibri"/>
                        </a:rPr>
                        <a:t> </a:t>
                      </a:r>
                    </a:p>
                  </a:txBody>
                  <a:tcPr marL="2870" marR="2870" marT="2870" marB="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a:rPr>
                        <a:t> </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5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349">
                <a:tc rowSpan="2">
                  <a:txBody>
                    <a:bodyPr/>
                    <a:lstStyle/>
                    <a:p>
                      <a:pPr algn="ctr" fontAlgn="ctr"/>
                      <a:r>
                        <a:rPr lang="en-US" sz="1800" b="1" i="0" u="none" strike="noStrike" dirty="0">
                          <a:solidFill>
                            <a:srgbClr val="000000"/>
                          </a:solidFill>
                          <a:effectLst/>
                          <a:latin typeface="Calibri"/>
                        </a:rPr>
                        <a:t>Proposed </a:t>
                      </a:r>
                      <a:r>
                        <a:rPr lang="en-US" sz="1800" b="1" i="0" u="none" strike="noStrike" dirty="0" smtClean="0">
                          <a:solidFill>
                            <a:srgbClr val="000000"/>
                          </a:solidFill>
                          <a:effectLst/>
                          <a:latin typeface="Calibri"/>
                        </a:rPr>
                        <a:t>     Schedule</a:t>
                      </a:r>
                      <a:r>
                        <a:rPr lang="en-US" sz="1800" b="1" i="0" u="none" strike="noStrike" dirty="0">
                          <a:solidFill>
                            <a:srgbClr val="000000"/>
                          </a:solidFill>
                          <a:effectLst/>
                          <a:latin typeface="Calibri"/>
                        </a:rPr>
                        <a:t/>
                      </a:r>
                      <a:br>
                        <a:rPr lang="en-US" sz="1800" b="1" i="0" u="none" strike="noStrike" dirty="0">
                          <a:solidFill>
                            <a:srgbClr val="000000"/>
                          </a:solidFill>
                          <a:effectLst/>
                          <a:latin typeface="Calibri"/>
                        </a:rPr>
                      </a:br>
                      <a:r>
                        <a:rPr lang="en-US" sz="1800" b="1" i="0" u="none" strike="noStrike" dirty="0">
                          <a:solidFill>
                            <a:srgbClr val="000000"/>
                          </a:solidFill>
                          <a:effectLst/>
                          <a:latin typeface="Calibri"/>
                        </a:rPr>
                        <a:t>Option 1</a:t>
                      </a:r>
                    </a:p>
                  </a:txBody>
                  <a:tcPr marL="2870" marR="2870" marT="2870" marB="0" vert="vert27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ctr" fontAlgn="ctr"/>
                      <a:r>
                        <a:rPr lang="en-US" sz="1400" b="1" i="0" u="none" strike="noStrike" dirty="0">
                          <a:solidFill>
                            <a:srgbClr val="000000"/>
                          </a:solidFill>
                          <a:effectLst/>
                          <a:latin typeface="Calibri"/>
                        </a:rPr>
                        <a:t>Year </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1</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Submit CIP for next FY</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pattFill prst="pct20">
                      <a:fgClr>
                        <a:srgbClr val="000000"/>
                      </a:fgClr>
                      <a:bgClr>
                        <a:srgbClr val="FFFFFF"/>
                      </a:bgClr>
                    </a:pattFill>
                  </a:tcPr>
                </a:tc>
                <a:tc>
                  <a:txBody>
                    <a:bodyPr/>
                    <a:lstStyle/>
                    <a:p>
                      <a:pPr algn="l" fontAlgn="b"/>
                      <a:r>
                        <a:rPr lang="en-US" sz="12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a:solidFill>
                            <a:srgbClr val="000000"/>
                          </a:solidFill>
                          <a:effectLst/>
                          <a:latin typeface="Calibri"/>
                        </a:rPr>
                        <a:t>Submit Cat-Ex</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a:solidFill>
                            <a:srgbClr val="000000"/>
                          </a:solidFill>
                          <a:effectLst/>
                          <a:latin typeface="Calibri"/>
                        </a:rPr>
                        <a:t>Submit SOW</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a:solidFill>
                            <a:srgbClr val="000000"/>
                          </a:solidFill>
                          <a:effectLst/>
                          <a:latin typeface="Calibri"/>
                        </a:rPr>
                        <a:t>Submit </a:t>
                      </a:r>
                      <a:br>
                        <a:rPr lang="en-US" sz="1200" b="1" i="0" u="none" strike="noStrike">
                          <a:solidFill>
                            <a:srgbClr val="000000"/>
                          </a:solidFill>
                          <a:effectLst/>
                          <a:latin typeface="Calibri"/>
                        </a:rPr>
                      </a:br>
                      <a:r>
                        <a:rPr lang="en-US" sz="1200" b="1" i="0" u="none" strike="noStrike">
                          <a:solidFill>
                            <a:srgbClr val="000000"/>
                          </a:solidFill>
                          <a:effectLst/>
                          <a:latin typeface="Calibri"/>
                        </a:rPr>
                        <a:t>Pre-App</a:t>
                      </a:r>
                    </a:p>
                  </a:txBody>
                  <a:tcPr marL="2870" marR="2870" marT="2870" marB="0" anchor="b">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a:solidFill>
                            <a:srgbClr val="000000"/>
                          </a:solidFill>
                          <a:effectLst/>
                          <a:latin typeface="Calibri"/>
                        </a:rPr>
                        <a:t>Submit Eng. Design Rpt</a:t>
                      </a:r>
                    </a:p>
                  </a:txBody>
                  <a:tcPr marL="2870" marR="2870" marT="2870" marB="0" anchor="b">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a:solidFill>
                            <a:srgbClr val="000000"/>
                          </a:solidFill>
                          <a:effectLst/>
                          <a:latin typeface="Calibri"/>
                        </a:rPr>
                        <a:t>Airspace CSPP</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r>
              <a:tr h="1071097">
                <a:tc vMerge="1">
                  <a:txBody>
                    <a:bodyPr/>
                    <a:lstStyle/>
                    <a:p>
                      <a:endParaRPr lang="en-US"/>
                    </a:p>
                  </a:txBody>
                  <a:tcPr/>
                </a:tc>
                <a:tc>
                  <a:txBody>
                    <a:bodyPr/>
                    <a:lstStyle/>
                    <a:p>
                      <a:pPr algn="ctr" fontAlgn="ctr"/>
                      <a:r>
                        <a:rPr lang="en-US" sz="1400" b="1" i="0" u="none" strike="noStrike" dirty="0">
                          <a:solidFill>
                            <a:srgbClr val="000000"/>
                          </a:solidFill>
                          <a:effectLst/>
                          <a:latin typeface="Calibri"/>
                        </a:rPr>
                        <a:t>Year</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 2</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ctr" fontAlgn="t"/>
                      <a:r>
                        <a:rPr lang="en-US" sz="1200" b="1" i="0" u="none" strike="noStrike">
                          <a:solidFill>
                            <a:srgbClr val="000000"/>
                          </a:solidFill>
                          <a:effectLst/>
                          <a:latin typeface="Calibri"/>
                        </a:rPr>
                        <a:t>Submit P&amp;S</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b"/>
                      <a:r>
                        <a:rPr lang="en-US" sz="12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t"/>
                      <a:r>
                        <a:rPr lang="en-US" sz="1200" b="1" i="0" u="none" strike="noStrike">
                          <a:solidFill>
                            <a:srgbClr val="000000"/>
                          </a:solidFill>
                          <a:effectLst/>
                          <a:latin typeface="Calibri"/>
                        </a:rPr>
                        <a:t>Bid Project</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t"/>
                      <a:r>
                        <a:rPr lang="en-US" sz="1200" b="1" i="0" u="none" strike="noStrike" dirty="0">
                          <a:solidFill>
                            <a:srgbClr val="000000"/>
                          </a:solidFill>
                          <a:effectLst/>
                          <a:latin typeface="Calibri"/>
                        </a:rPr>
                        <a:t>Open Bids</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DD9C4"/>
                    </a:solidFill>
                  </a:tcPr>
                </a:tc>
                <a:tc>
                  <a:txBody>
                    <a:bodyPr/>
                    <a:lstStyle/>
                    <a:p>
                      <a:pPr algn="l" fontAlgn="ctr"/>
                      <a:r>
                        <a:rPr lang="en-US" sz="1200" b="1" i="0" u="none" strike="noStrike" dirty="0">
                          <a:solidFill>
                            <a:srgbClr val="000000"/>
                          </a:solidFill>
                          <a:effectLst/>
                          <a:latin typeface="Calibri"/>
                        </a:rPr>
                        <a:t>   </a:t>
                      </a:r>
                      <a:br>
                        <a:rPr lang="en-US" sz="1200" b="1" i="0" u="none" strike="noStrike" dirty="0">
                          <a:solidFill>
                            <a:srgbClr val="000000"/>
                          </a:solidFill>
                          <a:effectLst/>
                          <a:latin typeface="Calibri"/>
                        </a:rPr>
                      </a:br>
                      <a:r>
                        <a:rPr lang="en-US" sz="1200" b="1" i="0" u="none" strike="noStrike" dirty="0">
                          <a:solidFill>
                            <a:srgbClr val="000000"/>
                          </a:solidFill>
                          <a:effectLst/>
                          <a:latin typeface="Calibri"/>
                        </a:rPr>
                        <a:t>Receive Grant</a:t>
                      </a:r>
                      <a:br>
                        <a:rPr lang="en-US" sz="1200" b="1" i="0" u="none" strike="noStrike" dirty="0">
                          <a:solidFill>
                            <a:srgbClr val="000000"/>
                          </a:solidFill>
                          <a:effectLst/>
                          <a:latin typeface="Calibri"/>
                        </a:rPr>
                      </a:br>
                      <a:r>
                        <a:rPr lang="en-US" sz="1200" b="1" i="0" u="none" strike="noStrike" dirty="0">
                          <a:solidFill>
                            <a:srgbClr val="000000"/>
                          </a:solidFill>
                          <a:effectLst/>
                          <a:latin typeface="Calibri"/>
                        </a:rPr>
                        <a:t>Transfer/ C.O.</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pattFill prst="pct20">
                      <a:fgClr>
                        <a:srgbClr val="000000"/>
                      </a:fgClr>
                      <a:bgClr>
                        <a:srgbClr val="DDD9C4"/>
                      </a:bgClr>
                    </a:patt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1"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r>
              <a:tr h="97190">
                <a:tc>
                  <a:txBody>
                    <a:bodyPr/>
                    <a:lstStyle/>
                    <a:p>
                      <a:pPr algn="ctr" fontAlgn="ctr"/>
                      <a:r>
                        <a:rPr lang="en-US" sz="600" b="0" i="0" u="none" strike="noStrike">
                          <a:solidFill>
                            <a:srgbClr val="000000"/>
                          </a:solidFill>
                          <a:effectLst/>
                          <a:latin typeface="Calibri"/>
                        </a:rPr>
                        <a:t> </a:t>
                      </a:r>
                    </a:p>
                  </a:txBody>
                  <a:tcPr marL="2870" marR="2870" marT="2870" marB="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a:rPr>
                        <a:t> </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8098">
                <a:tc rowSpan="2">
                  <a:txBody>
                    <a:bodyPr/>
                    <a:lstStyle/>
                    <a:p>
                      <a:pPr algn="ctr" fontAlgn="ctr"/>
                      <a:r>
                        <a:rPr lang="en-US" sz="1800" b="1" i="0" u="none" strike="noStrike" dirty="0">
                          <a:solidFill>
                            <a:srgbClr val="000000"/>
                          </a:solidFill>
                          <a:effectLst/>
                          <a:latin typeface="Calibri"/>
                        </a:rPr>
                        <a:t>Proposed </a:t>
                      </a:r>
                      <a:br>
                        <a:rPr lang="en-US" sz="1800" b="1" i="0" u="none" strike="noStrike" dirty="0">
                          <a:solidFill>
                            <a:srgbClr val="000000"/>
                          </a:solidFill>
                          <a:effectLst/>
                          <a:latin typeface="Calibri"/>
                        </a:rPr>
                      </a:br>
                      <a:r>
                        <a:rPr lang="en-US" sz="1800" b="1" i="0" u="none" strike="noStrike" dirty="0">
                          <a:solidFill>
                            <a:srgbClr val="000000"/>
                          </a:solidFill>
                          <a:effectLst/>
                          <a:latin typeface="Calibri"/>
                        </a:rPr>
                        <a:t>Schedule</a:t>
                      </a:r>
                      <a:br>
                        <a:rPr lang="en-US" sz="1800" b="1" i="0" u="none" strike="noStrike" dirty="0">
                          <a:solidFill>
                            <a:srgbClr val="000000"/>
                          </a:solidFill>
                          <a:effectLst/>
                          <a:latin typeface="Calibri"/>
                        </a:rPr>
                      </a:br>
                      <a:r>
                        <a:rPr lang="en-US" sz="1800" b="1" i="0" u="none" strike="noStrike" dirty="0">
                          <a:solidFill>
                            <a:srgbClr val="000000"/>
                          </a:solidFill>
                          <a:effectLst/>
                          <a:latin typeface="Calibri"/>
                        </a:rPr>
                        <a:t>Option 2</a:t>
                      </a:r>
                    </a:p>
                  </a:txBody>
                  <a:tcPr marL="2870" marR="2870" marT="2870" marB="0" vert="vert270" anchor="ctr">
                    <a:lnL w="12700" cap="flat" cmpd="sng" algn="ctr">
                      <a:solidFill>
                        <a:srgbClr val="00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400" b="1" i="0" u="none" strike="noStrike" dirty="0">
                          <a:solidFill>
                            <a:srgbClr val="000000"/>
                          </a:solidFill>
                          <a:effectLst/>
                          <a:latin typeface="Calibri"/>
                        </a:rPr>
                        <a:t>Year </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1</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pattFill prst="pct20">
                      <a:fgClr>
                        <a:srgbClr val="000000"/>
                      </a:fgClr>
                      <a:bgClr>
                        <a:srgbClr val="FFFFFF"/>
                      </a:bgClr>
                    </a:patt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DCE6F1"/>
                    </a:solidFill>
                  </a:tcPr>
                </a:tc>
                <a:tc>
                  <a:txBody>
                    <a:bodyPr/>
                    <a:lstStyle/>
                    <a:p>
                      <a:pPr algn="l" fontAlgn="ctr"/>
                      <a:r>
                        <a:rPr lang="en-US" sz="1200" b="1" i="0" u="none" strike="noStrike" dirty="0" smtClean="0">
                          <a:solidFill>
                            <a:srgbClr val="000000"/>
                          </a:solidFill>
                          <a:effectLst/>
                          <a:latin typeface="Calibri"/>
                        </a:rPr>
                        <a:t>ND CIP's </a:t>
                      </a:r>
                      <a:r>
                        <a:rPr lang="en-US" sz="1200" b="1" i="0" u="none" strike="noStrike" dirty="0">
                          <a:solidFill>
                            <a:srgbClr val="000000"/>
                          </a:solidFill>
                          <a:effectLst/>
                          <a:latin typeface="Calibri"/>
                        </a:rPr>
                        <a:t>Due</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c>
                  <a:txBody>
                    <a:bodyPr/>
                    <a:lstStyle/>
                    <a:p>
                      <a:pPr algn="l" fontAlgn="ctr"/>
                      <a:r>
                        <a:rPr lang="en-US" sz="1200" b="1" i="0" u="none" strike="noStrike" dirty="0">
                          <a:solidFill>
                            <a:srgbClr val="000000"/>
                          </a:solidFill>
                          <a:effectLst/>
                          <a:latin typeface="Calibri"/>
                        </a:rPr>
                        <a:t> Pre-App</a:t>
                      </a:r>
                      <a:br>
                        <a:rPr lang="en-US" sz="1200" b="1" i="0" u="none" strike="noStrike" dirty="0">
                          <a:solidFill>
                            <a:srgbClr val="000000"/>
                          </a:solidFill>
                          <a:effectLst/>
                          <a:latin typeface="Calibri"/>
                        </a:rPr>
                      </a:br>
                      <a:r>
                        <a:rPr lang="en-US" sz="1200" b="1" i="0" u="none" strike="noStrike" dirty="0">
                          <a:solidFill>
                            <a:srgbClr val="000000"/>
                          </a:solidFill>
                          <a:effectLst/>
                          <a:latin typeface="Calibri"/>
                        </a:rPr>
                        <a:t>Cat/Ex</a:t>
                      </a:r>
                    </a:p>
                  </a:txBody>
                  <a:tcPr marL="2870" marR="2870" marT="2870" marB="0" anchor="ctr">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c>
                  <a:txBody>
                    <a:bodyPr/>
                    <a:lstStyle/>
                    <a:p>
                      <a:pPr algn="l" fontAlgn="ctr"/>
                      <a:r>
                        <a:rPr lang="en-US" sz="1200" b="1" i="0" u="none" strike="noStrike" dirty="0">
                          <a:solidFill>
                            <a:srgbClr val="000000"/>
                          </a:solidFill>
                          <a:effectLst/>
                          <a:latin typeface="Calibri"/>
                        </a:rPr>
                        <a:t>Airspace CSPP</a:t>
                      </a:r>
                    </a:p>
                  </a:txBody>
                  <a:tcPr marL="2870" marR="2870" marT="2870" marB="0" anchor="ctr">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c>
                  <a:txBody>
                    <a:bodyPr/>
                    <a:lstStyle/>
                    <a:p>
                      <a:pPr algn="l" fontAlgn="ctr"/>
                      <a:r>
                        <a:rPr lang="en-US" sz="1200" b="1" i="0" u="none" strike="noStrike">
                          <a:solidFill>
                            <a:srgbClr val="000000"/>
                          </a:solidFill>
                          <a:effectLst/>
                          <a:latin typeface="Calibri"/>
                        </a:rPr>
                        <a:t> </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c>
                  <a:txBody>
                    <a:bodyPr/>
                    <a:lstStyle/>
                    <a:p>
                      <a:pPr algn="l" fontAlgn="ctr"/>
                      <a:r>
                        <a:rPr lang="en-US" sz="1200" b="1" i="0" u="none" strike="noStrike">
                          <a:solidFill>
                            <a:srgbClr val="000000"/>
                          </a:solidFill>
                          <a:effectLst/>
                          <a:latin typeface="Calibri"/>
                        </a:rPr>
                        <a:t>Submit SOW &amp;</a:t>
                      </a:r>
                      <a:br>
                        <a:rPr lang="en-US" sz="1200" b="1" i="0" u="none" strike="noStrike">
                          <a:solidFill>
                            <a:srgbClr val="000000"/>
                          </a:solidFill>
                          <a:effectLst/>
                          <a:latin typeface="Calibri"/>
                        </a:rPr>
                      </a:br>
                      <a:r>
                        <a:rPr lang="en-US" sz="1200" b="1" i="0" u="none" strike="noStrike">
                          <a:solidFill>
                            <a:srgbClr val="000000"/>
                          </a:solidFill>
                          <a:effectLst/>
                          <a:latin typeface="Calibri"/>
                        </a:rPr>
                        <a:t>Pre-App</a:t>
                      </a:r>
                    </a:p>
                  </a:txBody>
                  <a:tcPr marL="2870" marR="2870" marT="2870" marB="0" anchor="ctr">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4F81BD"/>
                      </a:solidFill>
                      <a:prstDash val="solid"/>
                      <a:round/>
                      <a:headEnd type="none" w="med" len="med"/>
                      <a:tailEnd type="none" w="med" len="med"/>
                    </a:lnB>
                    <a:solidFill>
                      <a:srgbClr val="FFFF00"/>
                    </a:solidFill>
                  </a:tcPr>
                </a:tc>
              </a:tr>
              <a:tr h="1133741">
                <a:tc vMerge="1">
                  <a:txBody>
                    <a:bodyPr/>
                    <a:lstStyle/>
                    <a:p>
                      <a:endParaRPr lang="en-US"/>
                    </a:p>
                  </a:txBody>
                  <a:tcPr/>
                </a:tc>
                <a:tc>
                  <a:txBody>
                    <a:bodyPr/>
                    <a:lstStyle/>
                    <a:p>
                      <a:pPr algn="ctr" fontAlgn="ctr"/>
                      <a:r>
                        <a:rPr lang="en-US" sz="1400" b="1" i="0" u="none" strike="noStrike" dirty="0">
                          <a:solidFill>
                            <a:srgbClr val="000000"/>
                          </a:solidFill>
                          <a:effectLst/>
                          <a:latin typeface="Calibri"/>
                        </a:rPr>
                        <a:t>Year</a:t>
                      </a:r>
                      <a:br>
                        <a:rPr lang="en-US" sz="1400" b="1" i="0" u="none" strike="noStrike" dirty="0">
                          <a:solidFill>
                            <a:srgbClr val="000000"/>
                          </a:solidFill>
                          <a:effectLst/>
                          <a:latin typeface="Calibri"/>
                        </a:rPr>
                      </a:br>
                      <a:r>
                        <a:rPr lang="en-US" sz="1400" b="1" i="0" u="none" strike="noStrike" dirty="0">
                          <a:solidFill>
                            <a:srgbClr val="000000"/>
                          </a:solidFill>
                          <a:effectLst/>
                          <a:latin typeface="Calibri"/>
                        </a:rPr>
                        <a:t> 2</a:t>
                      </a:r>
                    </a:p>
                  </a:txBody>
                  <a:tcPr marL="2870" marR="2870" marT="2870" marB="0" vert="vert27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effectLst/>
                          <a:latin typeface="Calibri"/>
                        </a:rPr>
                        <a:t>Engs Design report</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200" b="1" i="0" u="none" strike="noStrike">
                          <a:solidFill>
                            <a:srgbClr val="000000"/>
                          </a:solidFill>
                          <a:effectLst/>
                          <a:latin typeface="Calibri"/>
                        </a:rPr>
                        <a:t>Submit P&amp;S</a:t>
                      </a:r>
                    </a:p>
                  </a:txBody>
                  <a:tcPr marL="2870" marR="2870" marT="2870" marB="0" anchor="ctr">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effectLst/>
                          <a:latin typeface="Calibri"/>
                        </a:rPr>
                        <a:t>Bid Project</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00"/>
                      </a:bgClr>
                    </a:pattFill>
                  </a:tcPr>
                </a:tc>
                <a:tc>
                  <a:txBody>
                    <a:bodyPr/>
                    <a:lstStyle/>
                    <a:p>
                      <a:pPr algn="l" fontAlgn="t"/>
                      <a:r>
                        <a:rPr lang="en-US" sz="1200" b="1" i="0" u="none" strike="noStrike">
                          <a:solidFill>
                            <a:srgbClr val="000000"/>
                          </a:solidFill>
                          <a:effectLst/>
                          <a:latin typeface="Calibri"/>
                        </a:rPr>
                        <a:t>Open Bids</a:t>
                      </a:r>
                      <a:br>
                        <a:rPr lang="en-US" sz="1200" b="1" i="0" u="none" strike="noStrike">
                          <a:solidFill>
                            <a:srgbClr val="000000"/>
                          </a:solidFill>
                          <a:effectLst/>
                          <a:latin typeface="Calibri"/>
                        </a:rPr>
                      </a:br>
                      <a:r>
                        <a:rPr lang="en-US" sz="1200" b="1" i="0" u="none" strike="noStrike">
                          <a:solidFill>
                            <a:srgbClr val="000000"/>
                          </a:solidFill>
                          <a:effectLst/>
                          <a:latin typeface="Calibri"/>
                        </a:rPr>
                        <a:t>Transfer /C.O.</a:t>
                      </a:r>
                      <a:br>
                        <a:rPr lang="en-US" sz="1200" b="1" i="0" u="none" strike="noStrike">
                          <a:solidFill>
                            <a:srgbClr val="000000"/>
                          </a:solidFill>
                          <a:effectLst/>
                          <a:latin typeface="Calibri"/>
                        </a:rPr>
                      </a:br>
                      <a:r>
                        <a:rPr lang="en-US" sz="1200" b="1" i="0" u="none" strike="noStrike">
                          <a:solidFill>
                            <a:srgbClr val="000000"/>
                          </a:solidFill>
                          <a:effectLst/>
                          <a:latin typeface="Calibri"/>
                        </a:rPr>
                        <a:t>Submit App.</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t"/>
                      <a:r>
                        <a:rPr lang="en-US" sz="1200" b="1" i="0" u="none" strike="noStrike">
                          <a:solidFill>
                            <a:srgbClr val="000000"/>
                          </a:solidFill>
                          <a:effectLst/>
                          <a:latin typeface="Calibri"/>
                        </a:rPr>
                        <a:t>Receive Grant</a:t>
                      </a:r>
                    </a:p>
                  </a:txBody>
                  <a:tcPr marL="2870" marR="2870" marT="2870" marB="0">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9050" cap="flat" cmpd="sng" algn="ctr">
                      <a:solidFill>
                        <a:srgbClr val="FF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19050" cap="flat" cmpd="sng" algn="ctr">
                      <a:solidFill>
                        <a:srgbClr val="FF0000"/>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6350" cap="flat" cmpd="sng" algn="ctr">
                      <a:solidFill>
                        <a:srgbClr val="4F81BD"/>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l" fontAlgn="b"/>
                      <a:r>
                        <a:rPr lang="en-US" sz="1200" b="0" i="0" u="none" strike="noStrike" dirty="0">
                          <a:solidFill>
                            <a:srgbClr val="000000"/>
                          </a:solidFill>
                          <a:effectLst/>
                          <a:latin typeface="Calibri"/>
                        </a:rPr>
                        <a:t> </a:t>
                      </a:r>
                    </a:p>
                  </a:txBody>
                  <a:tcPr marL="2870" marR="2870" marT="2870" marB="0" anchor="b">
                    <a:lnL w="635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r>
            </a:tbl>
          </a:graphicData>
        </a:graphic>
      </p:graphicFrame>
    </p:spTree>
    <p:extLst>
      <p:ext uri="{BB962C8B-B14F-4D97-AF65-F5344CB8AC3E}">
        <p14:creationId xmlns:p14="http://schemas.microsoft.com/office/powerpoint/2010/main" val="37070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FY 17 AIP Important Dates</a:t>
            </a:r>
            <a:endParaRPr lang="en-US" dirty="0"/>
          </a:p>
        </p:txBody>
      </p:sp>
      <p:sp>
        <p:nvSpPr>
          <p:cNvPr id="3" name="Content Placeholder 2"/>
          <p:cNvSpPr>
            <a:spLocks noGrp="1"/>
          </p:cNvSpPr>
          <p:nvPr>
            <p:ph idx="1"/>
          </p:nvPr>
        </p:nvSpPr>
        <p:spPr>
          <a:xfrm>
            <a:off x="76200" y="1143000"/>
            <a:ext cx="8991600" cy="4222694"/>
          </a:xfrm>
        </p:spPr>
        <p:txBody>
          <a:bodyPr/>
          <a:lstStyle/>
          <a:p>
            <a:r>
              <a:rPr lang="en-US" sz="2600" u="sng" dirty="0" smtClean="0">
                <a:solidFill>
                  <a:srgbClr val="C00000"/>
                </a:solidFill>
              </a:rPr>
              <a:t>Dec 15</a:t>
            </a:r>
            <a:r>
              <a:rPr lang="en-US" sz="2600" dirty="0"/>
              <a:t>: </a:t>
            </a:r>
            <a:r>
              <a:rPr lang="en-US" sz="2600" dirty="0" smtClean="0"/>
              <a:t> Pre-Application </a:t>
            </a:r>
            <a:r>
              <a:rPr lang="en-US" sz="2600" dirty="0"/>
              <a:t>for </a:t>
            </a:r>
            <a:r>
              <a:rPr lang="en-US" sz="2600" dirty="0" smtClean="0"/>
              <a:t>due </a:t>
            </a:r>
            <a:r>
              <a:rPr lang="en-US" sz="2600" dirty="0"/>
              <a:t>to </a:t>
            </a:r>
            <a:r>
              <a:rPr lang="en-US" sz="2600" dirty="0" smtClean="0"/>
              <a:t>FAA (with CSPP)</a:t>
            </a:r>
            <a:endParaRPr lang="en-US" sz="2600" dirty="0"/>
          </a:p>
          <a:p>
            <a:r>
              <a:rPr lang="en-US" sz="2600" u="sng" dirty="0" smtClean="0">
                <a:solidFill>
                  <a:srgbClr val="0065B0"/>
                </a:solidFill>
              </a:rPr>
              <a:t>Jan 15</a:t>
            </a:r>
            <a:r>
              <a:rPr lang="en-US" sz="2600" u="sng" baseline="30000" dirty="0" smtClean="0">
                <a:solidFill>
                  <a:srgbClr val="0065B0"/>
                </a:solidFill>
              </a:rPr>
              <a:t>th</a:t>
            </a:r>
            <a:r>
              <a:rPr lang="en-US" sz="2600" u="sng" dirty="0" smtClean="0">
                <a:solidFill>
                  <a:srgbClr val="0065B0"/>
                </a:solidFill>
              </a:rPr>
              <a:t> </a:t>
            </a:r>
            <a:r>
              <a:rPr lang="en-US" sz="2600" dirty="0" smtClean="0"/>
              <a:t>: Submit engineers design report to ADO</a:t>
            </a:r>
          </a:p>
          <a:p>
            <a:r>
              <a:rPr lang="en-US" sz="2600" u="sng" dirty="0" smtClean="0">
                <a:solidFill>
                  <a:srgbClr val="0065B0"/>
                </a:solidFill>
              </a:rPr>
              <a:t>Jan 31</a:t>
            </a:r>
            <a:r>
              <a:rPr lang="en-US" sz="2600" u="sng" baseline="30000" dirty="0" smtClean="0">
                <a:solidFill>
                  <a:srgbClr val="0065B0"/>
                </a:solidFill>
              </a:rPr>
              <a:t>st</a:t>
            </a:r>
            <a:r>
              <a:rPr lang="en-US" sz="2600" dirty="0" smtClean="0"/>
              <a:t>: Submit Safety Phasing </a:t>
            </a:r>
            <a:r>
              <a:rPr lang="en-US" sz="2600" dirty="0"/>
              <a:t>P</a:t>
            </a:r>
            <a:r>
              <a:rPr lang="en-US" sz="2600" dirty="0" smtClean="0"/>
              <a:t>lans into airspace</a:t>
            </a:r>
          </a:p>
          <a:p>
            <a:r>
              <a:rPr lang="en-US" sz="2600" u="sng" dirty="0" smtClean="0">
                <a:solidFill>
                  <a:srgbClr val="0065B0"/>
                </a:solidFill>
              </a:rPr>
              <a:t>Feb 28</a:t>
            </a:r>
            <a:r>
              <a:rPr lang="en-US" sz="2600" u="sng" baseline="30000" dirty="0" smtClean="0">
                <a:solidFill>
                  <a:srgbClr val="0065B0"/>
                </a:solidFill>
              </a:rPr>
              <a:t>th</a:t>
            </a:r>
            <a:r>
              <a:rPr lang="en-US" sz="2600" dirty="0" smtClean="0"/>
              <a:t>: Submit CIP for FY18, FY19 &amp; FY20 </a:t>
            </a:r>
          </a:p>
          <a:p>
            <a:r>
              <a:rPr lang="en-US" sz="2600" u="sng" dirty="0" smtClean="0">
                <a:solidFill>
                  <a:srgbClr val="0065B0"/>
                </a:solidFill>
              </a:rPr>
              <a:t>Mar 31</a:t>
            </a:r>
            <a:r>
              <a:rPr lang="en-US" sz="2600" u="sng" baseline="30000" dirty="0" smtClean="0">
                <a:solidFill>
                  <a:srgbClr val="0065B0"/>
                </a:solidFill>
              </a:rPr>
              <a:t>st</a:t>
            </a:r>
            <a:r>
              <a:rPr lang="en-US" sz="2600" dirty="0" smtClean="0"/>
              <a:t>: Submit P&amp;S (or 60 days before bidding)</a:t>
            </a:r>
          </a:p>
          <a:p>
            <a:r>
              <a:rPr lang="en-US" sz="2600" u="sng" dirty="0" smtClean="0">
                <a:solidFill>
                  <a:srgbClr val="C00000"/>
                </a:solidFill>
              </a:rPr>
              <a:t>May 1</a:t>
            </a:r>
            <a:r>
              <a:rPr lang="en-US" sz="2600" u="sng" baseline="30000" dirty="0" smtClean="0">
                <a:solidFill>
                  <a:srgbClr val="C00000"/>
                </a:solidFill>
              </a:rPr>
              <a:t>st</a:t>
            </a:r>
            <a:r>
              <a:rPr lang="en-US" sz="2600" u="sng" dirty="0" smtClean="0">
                <a:solidFill>
                  <a:srgbClr val="C00000"/>
                </a:solidFill>
              </a:rPr>
              <a:t> </a:t>
            </a:r>
            <a:r>
              <a:rPr lang="en-US" sz="2600" dirty="0" smtClean="0"/>
              <a:t>: Transfer or carry-over </a:t>
            </a:r>
            <a:r>
              <a:rPr lang="en-US" sz="2600" dirty="0" smtClean="0"/>
              <a:t>NPE’s</a:t>
            </a:r>
          </a:p>
          <a:p>
            <a:r>
              <a:rPr lang="en-US" sz="2600" u="sng" dirty="0" smtClean="0">
                <a:solidFill>
                  <a:srgbClr val="C00000"/>
                </a:solidFill>
              </a:rPr>
              <a:t>July </a:t>
            </a:r>
            <a:r>
              <a:rPr lang="en-US" sz="2600" u="sng" dirty="0">
                <a:solidFill>
                  <a:srgbClr val="C00000"/>
                </a:solidFill>
              </a:rPr>
              <a:t>1</a:t>
            </a:r>
            <a:r>
              <a:rPr lang="en-US" sz="2600" u="sng" baseline="30000" dirty="0">
                <a:solidFill>
                  <a:srgbClr val="C00000"/>
                </a:solidFill>
              </a:rPr>
              <a:t>st </a:t>
            </a:r>
            <a:r>
              <a:rPr lang="en-US" sz="2600" dirty="0" smtClean="0"/>
              <a:t>: Grant Application due to FAA</a:t>
            </a:r>
          </a:p>
          <a:p>
            <a:r>
              <a:rPr lang="en-US" sz="2600" u="sng" dirty="0" smtClean="0">
                <a:solidFill>
                  <a:srgbClr val="0065B0"/>
                </a:solidFill>
              </a:rPr>
              <a:t>Sep 1</a:t>
            </a:r>
            <a:r>
              <a:rPr lang="en-US" sz="2600" u="sng" baseline="30000" dirty="0" smtClean="0">
                <a:solidFill>
                  <a:srgbClr val="0065B0"/>
                </a:solidFill>
              </a:rPr>
              <a:t>st</a:t>
            </a:r>
            <a:r>
              <a:rPr lang="en-US" sz="2600" dirty="0" smtClean="0"/>
              <a:t>: GOAL:  All grant offers returned</a:t>
            </a:r>
          </a:p>
          <a:p>
            <a:pPr lvl="1"/>
            <a:r>
              <a:rPr lang="en-US" sz="2000" dirty="0" smtClean="0"/>
              <a:t>(Estimated date pending FRN to be issued)</a:t>
            </a:r>
            <a:endParaRPr lang="en-US" sz="2000" dirty="0"/>
          </a:p>
        </p:txBody>
      </p:sp>
      <p:pic>
        <p:nvPicPr>
          <p:cNvPr id="2050" name="Picture 2" descr="C:\Users\Lindsay Butler\AppData\Local\Microsoft\Windows\Temporary Internet Files\Content.IE5\4TC3M97W\calenda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4329" y="4495800"/>
            <a:ext cx="2057400"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313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28625" y="344488"/>
            <a:ext cx="8472488" cy="806450"/>
          </a:xfrm>
        </p:spPr>
        <p:txBody>
          <a:bodyPr/>
          <a:lstStyle/>
          <a:p>
            <a:pPr algn="ctr"/>
            <a:r>
              <a:rPr lang="en-US" altLang="en-US" sz="2800" smtClean="0"/>
              <a:t>Number of FY16 New (Initial) AIP Grants</a:t>
            </a:r>
            <a:br>
              <a:rPr lang="en-US" altLang="en-US" sz="2800" smtClean="0"/>
            </a:br>
            <a:r>
              <a:rPr lang="en-US" altLang="en-US" sz="1800" smtClean="0"/>
              <a:t>(National Summary)</a:t>
            </a:r>
            <a:br>
              <a:rPr lang="en-US" altLang="en-US" sz="1800" smtClean="0"/>
            </a:br>
            <a:endParaRPr lang="en-US" altLang="en-US" sz="1800" smtClean="0"/>
          </a:p>
        </p:txBody>
      </p:sp>
      <p:pic>
        <p:nvPicPr>
          <p:cNvPr id="184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1279525"/>
            <a:ext cx="7856538" cy="4316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07482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28625" y="344488"/>
            <a:ext cx="8472488" cy="849312"/>
          </a:xfrm>
        </p:spPr>
        <p:txBody>
          <a:bodyPr/>
          <a:lstStyle/>
          <a:p>
            <a:pPr algn="ctr"/>
            <a:r>
              <a:rPr lang="en-US" altLang="en-US" sz="2800" smtClean="0"/>
              <a:t>AIP Funding for ALL FY16 Grants Initiated </a:t>
            </a:r>
            <a:br>
              <a:rPr lang="en-US" altLang="en-US" sz="2800" smtClean="0"/>
            </a:br>
            <a:r>
              <a:rPr lang="en-US" altLang="en-US" sz="1800" b="0" smtClean="0"/>
              <a:t>(National Summary)</a:t>
            </a:r>
            <a:br>
              <a:rPr lang="en-US" altLang="en-US" sz="1800" b="0" smtClean="0"/>
            </a:br>
            <a:endParaRPr lang="en-US" altLang="en-US" sz="1800" b="0" smtClean="0"/>
          </a:p>
        </p:txBody>
      </p:sp>
      <p:pic>
        <p:nvPicPr>
          <p:cNvPr id="194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8" y="1084263"/>
            <a:ext cx="7543800"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673194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AIP Funding for ALL Grants Initiated in </a:t>
            </a:r>
            <a:r>
              <a:rPr lang="en-US" sz="2800" dirty="0" smtClean="0"/>
              <a:t>FY16</a:t>
            </a:r>
            <a:endParaRPr lang="en-US" sz="28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577" y="1102804"/>
            <a:ext cx="6205537" cy="479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0812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Types of Grants </a:t>
            </a:r>
            <a:r>
              <a:rPr lang="en-US" sz="2800" dirty="0" smtClean="0"/>
              <a:t>Programmed FY16</a:t>
            </a:r>
            <a:endParaRPr lang="en-US" sz="28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094" y="1273628"/>
            <a:ext cx="7435252" cy="4420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6196084" y="1883391"/>
            <a:ext cx="2105262" cy="3811198"/>
          </a:xfrm>
          <a:prstGeom prst="rect">
            <a:avLst/>
          </a:prstGeom>
          <a:noFill/>
          <a:ln w="762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buFontTx/>
              <a:buChar char="•"/>
            </a:pPr>
            <a:endParaRPr lang="en-US" sz="2400" smtClean="0">
              <a:solidFill>
                <a:srgbClr val="000000"/>
              </a:solidFill>
            </a:endParaRPr>
          </a:p>
        </p:txBody>
      </p:sp>
    </p:spTree>
    <p:extLst>
      <p:ext uri="{BB962C8B-B14F-4D97-AF65-F5344CB8AC3E}">
        <p14:creationId xmlns:p14="http://schemas.microsoft.com/office/powerpoint/2010/main" val="3785636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600" smtClean="0"/>
              <a:t>Considerations for a Good AIP Season in FY17</a:t>
            </a:r>
          </a:p>
        </p:txBody>
      </p:sp>
      <p:sp>
        <p:nvSpPr>
          <p:cNvPr id="23555" name="Content Placeholder 2"/>
          <p:cNvSpPr>
            <a:spLocks noGrp="1"/>
          </p:cNvSpPr>
          <p:nvPr>
            <p:ph idx="1"/>
          </p:nvPr>
        </p:nvSpPr>
        <p:spPr>
          <a:xfrm>
            <a:off x="304800" y="1508125"/>
            <a:ext cx="8915400" cy="5176838"/>
          </a:xfrm>
        </p:spPr>
        <p:txBody>
          <a:bodyPr/>
          <a:lstStyle/>
          <a:p>
            <a:r>
              <a:rPr lang="en-US" altLang="en-US" sz="2000" smtClean="0"/>
              <a:t>The exact timing of funding for FY17 is an unknown at the moment.</a:t>
            </a:r>
          </a:p>
          <a:p>
            <a:endParaRPr lang="en-US" altLang="en-US" sz="1400" smtClean="0"/>
          </a:p>
          <a:p>
            <a:r>
              <a:rPr lang="en-US" altLang="en-US" sz="2000" smtClean="0"/>
              <a:t>A significant amount of our discretionary funds are obtained from carryover of entitlement projects.</a:t>
            </a:r>
          </a:p>
          <a:p>
            <a:endParaRPr lang="en-US" altLang="en-US" sz="1400" smtClean="0"/>
          </a:p>
          <a:p>
            <a:r>
              <a:rPr lang="en-US" altLang="en-US" sz="2000" smtClean="0"/>
              <a:t>If an Airport Sponsor knows early in the year that they are going to be rolling over their entitlements for FY17, please let the FAA know early.  This allows us to carry this money over and distribute it as part of a discretionary project for another airport.</a:t>
            </a:r>
          </a:p>
          <a:p>
            <a:endParaRPr lang="en-US" altLang="en-US" sz="1400" smtClean="0"/>
          </a:p>
          <a:p>
            <a:r>
              <a:rPr lang="en-US" altLang="en-US" sz="2000" smtClean="0"/>
              <a:t>While we do what we can to accommodate Entitlement Only/State apportionment only projects that are bid late in the season, we really do encourage Sponsors to bid early to be able to provide funding as needed.</a:t>
            </a:r>
          </a:p>
          <a:p>
            <a:endParaRPr lang="en-US" altLang="en-US" sz="2000" smtClean="0"/>
          </a:p>
          <a:p>
            <a:endParaRPr lang="en-US" altLang="en-US" sz="2000" smtClean="0"/>
          </a:p>
        </p:txBody>
      </p:sp>
    </p:spTree>
    <p:extLst>
      <p:ext uri="{BB962C8B-B14F-4D97-AF65-F5344CB8AC3E}">
        <p14:creationId xmlns:p14="http://schemas.microsoft.com/office/powerpoint/2010/main" val="162920814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z="3600" smtClean="0"/>
              <a:t>AIP Program Update</a:t>
            </a:r>
          </a:p>
        </p:txBody>
      </p:sp>
      <p:sp>
        <p:nvSpPr>
          <p:cNvPr id="26627" name="Content Placeholder 2"/>
          <p:cNvSpPr>
            <a:spLocks noGrp="1"/>
          </p:cNvSpPr>
          <p:nvPr>
            <p:ph idx="1"/>
          </p:nvPr>
        </p:nvSpPr>
        <p:spPr>
          <a:xfrm>
            <a:off x="495300" y="1508125"/>
            <a:ext cx="8050213" cy="2185988"/>
          </a:xfrm>
        </p:spPr>
        <p:txBody>
          <a:bodyPr/>
          <a:lstStyle/>
          <a:p>
            <a:r>
              <a:rPr lang="en-US" altLang="en-US" sz="2000" smtClean="0"/>
              <a:t>AIP Handbook – Change 1 – Publication in early 2017</a:t>
            </a:r>
          </a:p>
          <a:p>
            <a:endParaRPr lang="en-US" altLang="en-US" sz="2000" smtClean="0"/>
          </a:p>
          <a:p>
            <a:r>
              <a:rPr lang="en-US" altLang="en-US" sz="2000" smtClean="0"/>
              <a:t>PFC Order Rewrite – Internal/Industry Comments due Oct 31</a:t>
            </a:r>
            <a:r>
              <a:rPr lang="en-US" altLang="en-US" sz="2000" baseline="30000" smtClean="0"/>
              <a:t>st</a:t>
            </a:r>
            <a:endParaRPr lang="en-US" altLang="en-US" sz="2000" smtClean="0"/>
          </a:p>
          <a:p>
            <a:endParaRPr lang="en-US" altLang="en-US" sz="2000" smtClean="0"/>
          </a:p>
          <a:p>
            <a:r>
              <a:rPr lang="en-US" altLang="en-US" sz="2000" smtClean="0"/>
              <a:t>State Block Grant AC – Target publication for implementation is Oct 28</a:t>
            </a:r>
            <a:r>
              <a:rPr lang="en-US" altLang="en-US" sz="2000" baseline="30000" smtClean="0"/>
              <a:t>th</a:t>
            </a:r>
            <a:r>
              <a:rPr lang="en-US" altLang="en-US" sz="2000" smtClean="0"/>
              <a:t>.</a:t>
            </a:r>
          </a:p>
        </p:txBody>
      </p:sp>
      <p:sp>
        <p:nvSpPr>
          <p:cNvPr id="4" name="Slide Number Placeholder 3"/>
          <p:cNvSpPr>
            <a:spLocks noGrp="1"/>
          </p:cNvSpPr>
          <p:nvPr>
            <p:ph type="sldNum" sz="quarter" idx="10"/>
          </p:nvPr>
        </p:nvSpPr>
        <p:spPr/>
        <p:txBody>
          <a:bodyPr/>
          <a:lstStyle/>
          <a:p>
            <a:pPr>
              <a:defRPr/>
            </a:pPr>
            <a:fld id="{C6995B19-C704-49EF-9D13-DF238A281C09}" type="slidenum">
              <a:rPr lang="en-US" smtClean="0">
                <a:solidFill>
                  <a:srgbClr val="000000"/>
                </a:solidFill>
              </a:rPr>
              <a:pPr>
                <a:defRPr/>
              </a:pPr>
              <a:t>16</a:t>
            </a:fld>
            <a:endParaRPr lang="en-US" dirty="0">
              <a:solidFill>
                <a:srgbClr val="000000"/>
              </a:solidFill>
            </a:endParaRPr>
          </a:p>
        </p:txBody>
      </p:sp>
    </p:spTree>
    <p:extLst>
      <p:ext uri="{BB962C8B-B14F-4D97-AF65-F5344CB8AC3E}">
        <p14:creationId xmlns:p14="http://schemas.microsoft.com/office/powerpoint/2010/main" val="202128281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z="3600" smtClean="0"/>
              <a:t>Planning Program Update</a:t>
            </a:r>
          </a:p>
        </p:txBody>
      </p:sp>
      <p:sp>
        <p:nvSpPr>
          <p:cNvPr id="3" name="Content Placeholder 2"/>
          <p:cNvSpPr>
            <a:spLocks noGrp="1"/>
          </p:cNvSpPr>
          <p:nvPr>
            <p:ph idx="1"/>
          </p:nvPr>
        </p:nvSpPr>
        <p:spPr>
          <a:xfrm>
            <a:off x="495300" y="1508125"/>
            <a:ext cx="8050213" cy="3404009"/>
          </a:xfrm>
        </p:spPr>
        <p:txBody>
          <a:bodyPr/>
          <a:lstStyle/>
          <a:p>
            <a:pPr>
              <a:defRPr/>
            </a:pPr>
            <a:r>
              <a:rPr lang="en-US" sz="2000" dirty="0" smtClean="0"/>
              <a:t>FAA Continues to Update Planning Guidance</a:t>
            </a:r>
          </a:p>
          <a:p>
            <a:pPr lvl="1">
              <a:defRPr/>
            </a:pPr>
            <a:r>
              <a:rPr lang="en-US" sz="1600" dirty="0" smtClean="0"/>
              <a:t>DRAFT AC 150/5050-4A – Community Involvement in Airport Planning (Formerly called “Citizen Participation in Airport Planning”) is out for industry comment.  Comments are due November 8, 2016.</a:t>
            </a:r>
          </a:p>
          <a:p>
            <a:pPr marL="457200" lvl="1" indent="0">
              <a:buFontTx/>
              <a:buNone/>
              <a:defRPr/>
            </a:pPr>
            <a:endParaRPr lang="en-US" sz="1600" dirty="0" smtClean="0"/>
          </a:p>
          <a:p>
            <a:pPr lvl="1">
              <a:defRPr/>
            </a:pPr>
            <a:r>
              <a:rPr lang="en-US" sz="1600" dirty="0" smtClean="0"/>
              <a:t>DRAFT AC 150/5360-13A – Airport Terminal Planning &amp; Design.  It was distributed to industry for comment in July and the comment period closed near the end of August.  FAA is reviewing comments.</a:t>
            </a:r>
          </a:p>
          <a:p>
            <a:pPr marL="457200" lvl="1" indent="0">
              <a:buFontTx/>
              <a:buNone/>
              <a:defRPr/>
            </a:pPr>
            <a:endParaRPr lang="en-US" sz="1600" dirty="0" smtClean="0"/>
          </a:p>
          <a:p>
            <a:pPr lvl="1">
              <a:defRPr/>
            </a:pPr>
            <a:r>
              <a:rPr lang="en-US" sz="1600" dirty="0" smtClean="0"/>
              <a:t>DRAFT AC 150/5000-XX – Critical Aircraft and Regular Use Determination – FAA is reviewing.</a:t>
            </a:r>
          </a:p>
          <a:p>
            <a:pPr marL="457200" lvl="1" indent="0">
              <a:buFontTx/>
              <a:buNone/>
              <a:defRPr/>
            </a:pPr>
            <a:endParaRPr lang="en-US" sz="1600" dirty="0" smtClean="0"/>
          </a:p>
        </p:txBody>
      </p:sp>
      <p:sp>
        <p:nvSpPr>
          <p:cNvPr id="4" name="Slide Number Placeholder 3"/>
          <p:cNvSpPr>
            <a:spLocks noGrp="1"/>
          </p:cNvSpPr>
          <p:nvPr>
            <p:ph type="sldNum" sz="quarter" idx="10"/>
          </p:nvPr>
        </p:nvSpPr>
        <p:spPr/>
        <p:txBody>
          <a:bodyPr/>
          <a:lstStyle/>
          <a:p>
            <a:pPr>
              <a:defRPr/>
            </a:pPr>
            <a:fld id="{B357C411-FF6A-4239-84DE-E90FF620F386}" type="slidenum">
              <a:rPr lang="en-US" smtClean="0">
                <a:solidFill>
                  <a:srgbClr val="000000"/>
                </a:solidFill>
              </a:rPr>
              <a:pPr>
                <a:defRPr/>
              </a:pPr>
              <a:t>17</a:t>
            </a:fld>
            <a:endParaRPr lang="en-US" dirty="0">
              <a:solidFill>
                <a:srgbClr val="000000"/>
              </a:solidFill>
            </a:endParaRPr>
          </a:p>
        </p:txBody>
      </p:sp>
    </p:spTree>
    <p:extLst>
      <p:ext uri="{BB962C8B-B14F-4D97-AF65-F5344CB8AC3E}">
        <p14:creationId xmlns:p14="http://schemas.microsoft.com/office/powerpoint/2010/main" val="60934652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z="3600" smtClean="0"/>
              <a:t>Compliance Program Update</a:t>
            </a:r>
          </a:p>
        </p:txBody>
      </p:sp>
      <p:sp>
        <p:nvSpPr>
          <p:cNvPr id="3" name="Content Placeholder 2"/>
          <p:cNvSpPr>
            <a:spLocks noGrp="1"/>
          </p:cNvSpPr>
          <p:nvPr>
            <p:ph idx="1"/>
          </p:nvPr>
        </p:nvSpPr>
        <p:spPr>
          <a:xfrm>
            <a:off x="495300" y="1508125"/>
            <a:ext cx="8050213" cy="2738438"/>
          </a:xfrm>
        </p:spPr>
        <p:txBody>
          <a:bodyPr/>
          <a:lstStyle/>
          <a:p>
            <a:pPr>
              <a:defRPr/>
            </a:pPr>
            <a:r>
              <a:rPr lang="en-US" sz="2000" dirty="0" smtClean="0"/>
              <a:t>Compliance published 3 policy documents in FY16</a:t>
            </a:r>
          </a:p>
          <a:p>
            <a:pPr marL="0" indent="0">
              <a:buFontTx/>
              <a:buNone/>
              <a:defRPr/>
            </a:pPr>
            <a:endParaRPr lang="en-US" sz="2000" dirty="0" smtClean="0"/>
          </a:p>
          <a:p>
            <a:pPr lvl="1">
              <a:defRPr/>
            </a:pPr>
            <a:r>
              <a:rPr lang="en-US" sz="1600" dirty="0" smtClean="0"/>
              <a:t>Policy Concerning Flying Club Operations at Federally Obligated Airports – March 15, 2016</a:t>
            </a:r>
          </a:p>
          <a:p>
            <a:pPr marL="457200" lvl="1" indent="0">
              <a:buFontTx/>
              <a:buNone/>
              <a:defRPr/>
            </a:pPr>
            <a:endParaRPr lang="en-US" sz="1600" dirty="0" smtClean="0"/>
          </a:p>
          <a:p>
            <a:pPr lvl="1">
              <a:defRPr/>
            </a:pPr>
            <a:r>
              <a:rPr lang="en-US" sz="1600" dirty="0" smtClean="0"/>
              <a:t>Policy on Evaluating Disputed Changes of Sponsorship – June 6, 2016</a:t>
            </a:r>
          </a:p>
          <a:p>
            <a:pPr marL="457200" lvl="1" indent="0">
              <a:buFontTx/>
              <a:buNone/>
              <a:defRPr/>
            </a:pPr>
            <a:endParaRPr lang="en-US" sz="1600" dirty="0" smtClean="0"/>
          </a:p>
          <a:p>
            <a:pPr lvl="1">
              <a:defRPr/>
            </a:pPr>
            <a:r>
              <a:rPr lang="en-US" sz="1600" dirty="0" smtClean="0"/>
              <a:t>Policy on the Non-Aeronautical Use of Airport Hangars – Published on June 15, 2016; effective July 1, 2017.</a:t>
            </a:r>
            <a:endParaRPr lang="en-US" sz="1600" dirty="0"/>
          </a:p>
        </p:txBody>
      </p:sp>
      <p:sp>
        <p:nvSpPr>
          <p:cNvPr id="4" name="Slide Number Placeholder 3"/>
          <p:cNvSpPr>
            <a:spLocks noGrp="1"/>
          </p:cNvSpPr>
          <p:nvPr>
            <p:ph type="sldNum" sz="quarter" idx="10"/>
          </p:nvPr>
        </p:nvSpPr>
        <p:spPr/>
        <p:txBody>
          <a:bodyPr/>
          <a:lstStyle/>
          <a:p>
            <a:pPr>
              <a:defRPr/>
            </a:pPr>
            <a:fld id="{B88E6DA8-10C1-46B9-9D8F-2A029AA3E2CF}" type="slidenum">
              <a:rPr lang="en-US" smtClean="0">
                <a:solidFill>
                  <a:srgbClr val="000000"/>
                </a:solidFill>
              </a:rPr>
              <a:pPr>
                <a:defRPr/>
              </a:pPr>
              <a:t>18</a:t>
            </a:fld>
            <a:endParaRPr lang="en-US" dirty="0">
              <a:solidFill>
                <a:srgbClr val="000000"/>
              </a:solidFill>
            </a:endParaRPr>
          </a:p>
        </p:txBody>
      </p:sp>
    </p:spTree>
    <p:extLst>
      <p:ext uri="{BB962C8B-B14F-4D97-AF65-F5344CB8AC3E}">
        <p14:creationId xmlns:p14="http://schemas.microsoft.com/office/powerpoint/2010/main" val="266409139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990600"/>
            <a:ext cx="8050213" cy="4238625"/>
          </a:xfrm>
        </p:spPr>
        <p:txBody>
          <a:bodyPr/>
          <a:lstStyle/>
          <a:p>
            <a:pPr marL="0" indent="0" algn="ctr">
              <a:buNone/>
            </a:pPr>
            <a:endParaRPr lang="en-US" sz="3600" i="1" dirty="0">
              <a:solidFill>
                <a:srgbClr val="00B0F0"/>
              </a:solidFill>
            </a:endParaRPr>
          </a:p>
          <a:p>
            <a:pPr marL="0" indent="0">
              <a:buNone/>
            </a:pPr>
            <a:r>
              <a:rPr lang="en-US" sz="5400" i="1" dirty="0" smtClean="0">
                <a:solidFill>
                  <a:srgbClr val="009900"/>
                </a:solidFill>
              </a:rPr>
              <a:t>Thank You!</a:t>
            </a:r>
          </a:p>
          <a:p>
            <a:pPr marL="0" indent="0" algn="ctr">
              <a:buNone/>
            </a:pPr>
            <a:endParaRPr lang="en-US" sz="3600" i="1" dirty="0">
              <a:solidFill>
                <a:srgbClr val="009900"/>
              </a:solidFill>
            </a:endParaRPr>
          </a:p>
          <a:p>
            <a:pPr marL="0" indent="0">
              <a:buNone/>
            </a:pPr>
            <a:r>
              <a:rPr lang="en-US" sz="3600" i="1" dirty="0" smtClean="0">
                <a:solidFill>
                  <a:srgbClr val="009900"/>
                </a:solidFill>
              </a:rPr>
              <a:t>  </a:t>
            </a:r>
            <a:endParaRPr lang="en-US" sz="3600" i="1" dirty="0">
              <a:solidFill>
                <a:srgbClr val="009900"/>
              </a:solidFill>
            </a:endParaRPr>
          </a:p>
        </p:txBody>
      </p:sp>
      <p:sp>
        <p:nvSpPr>
          <p:cNvPr id="3" name="Content Placeholder 2"/>
          <p:cNvSpPr txBox="1">
            <a:spLocks/>
          </p:cNvSpPr>
          <p:nvPr/>
        </p:nvSpPr>
        <p:spPr bwMode="auto">
          <a:xfrm>
            <a:off x="2589376" y="3827323"/>
            <a:ext cx="6341034" cy="2589375"/>
          </a:xfrm>
          <a:prstGeom prst="rect">
            <a:avLst/>
          </a:prstGeom>
          <a:noFill/>
          <a:ln w="9525">
            <a:noFill/>
            <a:miter lim="800000"/>
            <a:headEnd/>
            <a:tailEnd/>
          </a:ln>
        </p:spPr>
        <p:txBody>
          <a:bodyPr vert="horz" wrap="square" lIns="91427" tIns="45713" rIns="91427" bIns="45713" numCol="1" anchor="t" anchorCtr="0" compatLnSpc="1">
            <a:prstTxWarp prst="textNoShape">
              <a:avLst/>
            </a:prstTxWarp>
          </a:bodyPr>
          <a:lstStyle>
            <a:lvl1pPr marL="282575" indent="-282575" algn="l" rtl="0" eaLnBrk="0" fontAlgn="base" hangingPunct="0">
              <a:spcBef>
                <a:spcPct val="20000"/>
              </a:spcBef>
              <a:spcAft>
                <a:spcPct val="0"/>
              </a:spcAft>
              <a:buFont typeface="Wingdings" panose="05000000000000000000" pitchFamily="2" charset="2"/>
              <a:buChar char=""/>
              <a:defRPr sz="2800" b="1" baseline="0">
                <a:solidFill>
                  <a:schemeClr val="tx1"/>
                </a:solidFill>
                <a:latin typeface="Calibri" pitchFamily="34" charset="0"/>
                <a:ea typeface="+mn-ea"/>
                <a:cs typeface="Calibri" pitchFamily="34" charset="0"/>
              </a:defRPr>
            </a:lvl1pPr>
            <a:lvl2pPr marL="631825" indent="-290513" algn="l" rtl="0" eaLnBrk="0" fontAlgn="base" hangingPunct="0">
              <a:spcBef>
                <a:spcPct val="20000"/>
              </a:spcBef>
              <a:spcAft>
                <a:spcPct val="0"/>
              </a:spcAft>
              <a:buChar char="–"/>
              <a:defRPr sz="2400" baseline="0">
                <a:solidFill>
                  <a:schemeClr val="tx1"/>
                </a:solidFill>
                <a:latin typeface="Calibri" pitchFamily="34" charset="0"/>
                <a:cs typeface="Calibri" pitchFamily="34" charset="0"/>
              </a:defRPr>
            </a:lvl2pPr>
            <a:lvl3pPr marL="914400" indent="-282575" algn="l" rtl="0" eaLnBrk="0" fontAlgn="base" hangingPunct="0">
              <a:spcBef>
                <a:spcPct val="20000"/>
              </a:spcBef>
              <a:spcAft>
                <a:spcPct val="0"/>
              </a:spcAft>
              <a:buChar char="•"/>
              <a:defRPr sz="2000" baseline="0">
                <a:solidFill>
                  <a:schemeClr val="tx1"/>
                </a:solidFill>
                <a:latin typeface="Calibri" pitchFamily="34" charset="0"/>
                <a:cs typeface="Calibri" pitchFamily="34" charset="0"/>
              </a:defRPr>
            </a:lvl3pPr>
            <a:lvl4pPr marL="1255713" indent="-282575" algn="l" rtl="0" eaLnBrk="0" fontAlgn="base" hangingPunct="0">
              <a:spcBef>
                <a:spcPct val="20000"/>
              </a:spcBef>
              <a:spcAft>
                <a:spcPct val="0"/>
              </a:spcAft>
              <a:buChar char="–"/>
              <a:defRPr baseline="0">
                <a:solidFill>
                  <a:schemeClr val="tx1"/>
                </a:solidFill>
                <a:latin typeface="Calibri" pitchFamily="34" charset="0"/>
                <a:cs typeface="Calibri" pitchFamily="34" charset="0"/>
              </a:defRPr>
            </a:lvl4pPr>
            <a:lvl5pPr marL="1546225" indent="-290513" algn="l" rtl="0" eaLnBrk="0" fontAlgn="base" hangingPunct="0">
              <a:spcBef>
                <a:spcPct val="20000"/>
              </a:spcBef>
              <a:spcAft>
                <a:spcPct val="0"/>
              </a:spcAft>
              <a:buChar char="»"/>
              <a:defRPr baseline="0">
                <a:solidFill>
                  <a:schemeClr val="tx1"/>
                </a:solidFill>
                <a:latin typeface="Calibri" pitchFamily="34" charset="0"/>
                <a:cs typeface="Calibri" pitchFamily="34" charset="0"/>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kern="0" dirty="0" smtClean="0"/>
              <a:t>Laurie J. Suttmeier</a:t>
            </a:r>
          </a:p>
          <a:p>
            <a:pPr marL="0" indent="0">
              <a:buNone/>
            </a:pPr>
            <a:r>
              <a:rPr lang="en-US" sz="2200" b="0" kern="0" dirty="0" smtClean="0"/>
              <a:t>Deputy Manager Dakota-Minnesota ADO, Bismarck</a:t>
            </a:r>
            <a:endParaRPr lang="en-US" sz="2200" b="0" kern="0" dirty="0"/>
          </a:p>
          <a:p>
            <a:pPr marL="0" indent="0">
              <a:buNone/>
            </a:pPr>
            <a:r>
              <a:rPr lang="en-US" sz="2200" b="0" kern="0" dirty="0" smtClean="0"/>
              <a:t>FAA Great Lakes Region </a:t>
            </a:r>
            <a:r>
              <a:rPr lang="en-US" sz="2200" b="0" kern="0" dirty="0"/>
              <a:t>– Airports</a:t>
            </a:r>
          </a:p>
          <a:p>
            <a:pPr marL="0" indent="0">
              <a:buNone/>
            </a:pPr>
            <a:r>
              <a:rPr lang="en-US" sz="2200" b="0" kern="0" dirty="0" smtClean="0"/>
              <a:t>2301 University Dr., </a:t>
            </a:r>
            <a:r>
              <a:rPr lang="en-US" sz="2200" b="0" kern="0" dirty="0" err="1" smtClean="0"/>
              <a:t>Bldg</a:t>
            </a:r>
            <a:r>
              <a:rPr lang="en-US" sz="2200" b="0" kern="0" dirty="0" smtClean="0"/>
              <a:t> 23B| Bismarck ND 58504</a:t>
            </a:r>
            <a:endParaRPr lang="en-US" sz="2200" b="0" kern="0" dirty="0"/>
          </a:p>
          <a:p>
            <a:pPr marL="0" indent="0">
              <a:buNone/>
            </a:pPr>
            <a:r>
              <a:rPr lang="en-US" sz="2200" b="0" kern="0" dirty="0" smtClean="0"/>
              <a:t>(701) 323-7381 </a:t>
            </a:r>
            <a:r>
              <a:rPr lang="en-US" sz="2200" b="0" kern="0" dirty="0"/>
              <a:t>| </a:t>
            </a:r>
            <a:r>
              <a:rPr lang="en-US" sz="2200" b="0" kern="0" dirty="0" smtClean="0"/>
              <a:t>laurie.suttmeier@faa.gov</a:t>
            </a:r>
            <a:endParaRPr lang="en-US" sz="2200" b="0" kern="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164" y="3904227"/>
            <a:ext cx="2004211" cy="2004211"/>
          </a:xfrm>
          <a:prstGeom prst="rect">
            <a:avLst/>
          </a:prstGeom>
        </p:spPr>
      </p:pic>
      <p:pic>
        <p:nvPicPr>
          <p:cNvPr id="3076" name="Picture 4" descr="C:\Users\Laurie Suttmeier\AppData\Local\Microsoft\Windows\Temporary Internet Files\Content.IE5\OV9H4JCE\486px-Helping_hand_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67901">
            <a:off x="6226258" y="447245"/>
            <a:ext cx="2538417" cy="250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725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Lines On Blue">
  <a:themeElements>
    <a:clrScheme name="Lines On Blue 2">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fontScheme name="Lines On 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Arial" charset="0"/>
          </a:defRPr>
        </a:defPPr>
      </a:lstStyle>
    </a:lnDef>
  </a:objectDefaults>
  <a:extraClrSchemeLst>
    <a:extraClrScheme>
      <a:clrScheme name="Lines On Blue 1">
        <a:dk1>
          <a:srgbClr val="000000"/>
        </a:dk1>
        <a:lt1>
          <a:srgbClr val="CCCCFF"/>
        </a:lt1>
        <a:dk2>
          <a:srgbClr val="660066"/>
        </a:dk2>
        <a:lt2>
          <a:srgbClr val="99CCFF"/>
        </a:lt2>
        <a:accent1>
          <a:srgbClr val="33CCFF"/>
        </a:accent1>
        <a:accent2>
          <a:srgbClr val="6699FF"/>
        </a:accent2>
        <a:accent3>
          <a:srgbClr val="E2E2FF"/>
        </a:accent3>
        <a:accent4>
          <a:srgbClr val="000000"/>
        </a:accent4>
        <a:accent5>
          <a:srgbClr val="ADE2FF"/>
        </a:accent5>
        <a:accent6>
          <a:srgbClr val="5C8AE7"/>
        </a:accent6>
        <a:hlink>
          <a:srgbClr val="6666FF"/>
        </a:hlink>
        <a:folHlink>
          <a:srgbClr val="CC99FF"/>
        </a:folHlink>
      </a:clrScheme>
      <a:clrMap bg1="lt1" tx1="dk1" bg2="lt2" tx2="dk2" accent1="accent1" accent2="accent2" accent3="accent3" accent4="accent4" accent5="accent5" accent6="accent6" hlink="hlink" folHlink="folHlink"/>
    </a:extraClrScheme>
    <a:extraClrScheme>
      <a:clrScheme name="Lines On Blue 2">
        <a:dk1>
          <a:srgbClr val="000000"/>
        </a:dk1>
        <a:lt1>
          <a:srgbClr val="FFFFFF"/>
        </a:lt1>
        <a:dk2>
          <a:srgbClr val="000000"/>
        </a:dk2>
        <a:lt2>
          <a:srgbClr val="FFFFFF"/>
        </a:lt2>
        <a:accent1>
          <a:srgbClr val="EAEAEA"/>
        </a:accent1>
        <a:accent2>
          <a:srgbClr val="969696"/>
        </a:accent2>
        <a:accent3>
          <a:srgbClr val="FFFFFF"/>
        </a:accent3>
        <a:accent4>
          <a:srgbClr val="0000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Lines On Blue 3">
        <a:dk1>
          <a:srgbClr val="000066"/>
        </a:dk1>
        <a:lt1>
          <a:srgbClr val="EAEAEA"/>
        </a:lt1>
        <a:dk2>
          <a:srgbClr val="660066"/>
        </a:dk2>
        <a:lt2>
          <a:srgbClr val="CBCBCB"/>
        </a:lt2>
        <a:accent1>
          <a:srgbClr val="330099"/>
        </a:accent1>
        <a:accent2>
          <a:srgbClr val="FF7C80"/>
        </a:accent2>
        <a:accent3>
          <a:srgbClr val="B8AAB8"/>
        </a:accent3>
        <a:accent4>
          <a:srgbClr val="C8C8C8"/>
        </a:accent4>
        <a:accent5>
          <a:srgbClr val="ADAACA"/>
        </a:accent5>
        <a:accent6>
          <a:srgbClr val="E77073"/>
        </a:accent6>
        <a:hlink>
          <a:srgbClr val="6666FF"/>
        </a:hlink>
        <a:folHlink>
          <a:srgbClr val="D60093"/>
        </a:folHlink>
      </a:clrScheme>
      <a:clrMap bg1="dk2" tx1="lt1" bg2="dk1" tx2="lt2" accent1="accent1" accent2="accent2" accent3="accent3" accent4="accent4" accent5="accent5" accent6="accent6" hlink="hlink" folHlink="folHlink"/>
    </a:extraClrScheme>
    <a:extraClrScheme>
      <a:clrScheme name="Lines On Blue 4">
        <a:dk1>
          <a:srgbClr val="000080"/>
        </a:dk1>
        <a:lt1>
          <a:srgbClr val="EAEAEA"/>
        </a:lt1>
        <a:dk2>
          <a:srgbClr val="9933FF"/>
        </a:dk2>
        <a:lt2>
          <a:srgbClr val="CBCBCB"/>
        </a:lt2>
        <a:accent1>
          <a:srgbClr val="00CC99"/>
        </a:accent1>
        <a:accent2>
          <a:srgbClr val="00CCFF"/>
        </a:accent2>
        <a:accent3>
          <a:srgbClr val="CAADFF"/>
        </a:accent3>
        <a:accent4>
          <a:srgbClr val="C8C8C8"/>
        </a:accent4>
        <a:accent5>
          <a:srgbClr val="AAE2CA"/>
        </a:accent5>
        <a:accent6>
          <a:srgbClr val="00B9E7"/>
        </a:accent6>
        <a:hlink>
          <a:srgbClr val="6666FF"/>
        </a:hlink>
        <a:folHlink>
          <a:srgbClr val="CC99FF"/>
        </a:folHlink>
      </a:clrScheme>
      <a:clrMap bg1="dk2" tx1="lt1" bg2="dk1" tx2="lt2" accent1="accent1" accent2="accent2" accent3="accent3" accent4="accent4" accent5="accent5" accent6="accent6" hlink="hlink" folHlink="folHlink"/>
    </a:extraClrScheme>
    <a:extraClrScheme>
      <a:clrScheme name="Lines On Blue 5">
        <a:dk1>
          <a:srgbClr val="000000"/>
        </a:dk1>
        <a:lt1>
          <a:srgbClr val="FFFFCC"/>
        </a:lt1>
        <a:dk2>
          <a:srgbClr val="660066"/>
        </a:dk2>
        <a:lt2>
          <a:srgbClr val="FFFFFF"/>
        </a:lt2>
        <a:accent1>
          <a:srgbClr val="99CCFF"/>
        </a:accent1>
        <a:accent2>
          <a:srgbClr val="FFCC99"/>
        </a:accent2>
        <a:accent3>
          <a:srgbClr val="FFFFE2"/>
        </a:accent3>
        <a:accent4>
          <a:srgbClr val="000000"/>
        </a:accent4>
        <a:accent5>
          <a:srgbClr val="CAE2FF"/>
        </a:accent5>
        <a:accent6>
          <a:srgbClr val="E7B98A"/>
        </a:accent6>
        <a:hlink>
          <a:srgbClr val="CC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FAA_slide_template_whitecover_whitebackground">
  <a:themeElements>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whitecover_white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A_slide_template_whitecover_whit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whitecover_whiteback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whitecover_whiteback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whitecover_whiteback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whitecover_whiteback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whitecover_whiteback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whitecover_whitebackgro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whitecover_whiteback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whitecover_whiteback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whitecover_whiteback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whitecover_whiteback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whitecover_whiteback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6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8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9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0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5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6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7743</TotalTime>
  <Words>1157</Words>
  <Application>Microsoft Office PowerPoint</Application>
  <PresentationFormat>On-screen Show (4:3)</PresentationFormat>
  <Paragraphs>285</Paragraphs>
  <Slides>19</Slides>
  <Notes>19</Notes>
  <HiddenSlides>0</HiddenSlides>
  <MMClips>0</MMClips>
  <ScaleCrop>false</ScaleCrop>
  <HeadingPairs>
    <vt:vector size="4" baseType="variant">
      <vt:variant>
        <vt:lpstr>Theme</vt:lpstr>
      </vt:variant>
      <vt:variant>
        <vt:i4>26</vt:i4>
      </vt:variant>
      <vt:variant>
        <vt:lpstr>Slide Titles</vt:lpstr>
      </vt:variant>
      <vt:variant>
        <vt:i4>19</vt:i4>
      </vt:variant>
    </vt:vector>
  </HeadingPairs>
  <TitlesOfParts>
    <vt:vector size="45" baseType="lpstr">
      <vt:lpstr>Lines On Blue</vt:lpstr>
      <vt:lpstr>FAA_slide_template_whitecover_whitebackground</vt:lpstr>
      <vt:lpstr>3_FAA_slide_template_whitecover_whitebackground</vt:lpstr>
      <vt:lpstr>4_FAA_slide_template_whitecover_whitebackground</vt:lpstr>
      <vt:lpstr>7_FAA_slide_template_whitecover_whitebackground</vt:lpstr>
      <vt:lpstr>1_FAA_slide_template_whitecover_whitebackground</vt:lpstr>
      <vt:lpstr>2_FAA_slide_template_whitecover_whitebackground</vt:lpstr>
      <vt:lpstr>10_FAA_slide_template_whitecover_whitebackground</vt:lpstr>
      <vt:lpstr>5_FAA_slide_template_whitecover_whitebackground</vt:lpstr>
      <vt:lpstr>6_FAA_slide_template_whitecover_whitebackground</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16_Custom Design</vt:lpstr>
      <vt:lpstr>17_Custom Design</vt:lpstr>
      <vt:lpstr>2016 AAND &amp; SDAMA  Bismarck ND  </vt:lpstr>
      <vt:lpstr>PowerPoint Presentation</vt:lpstr>
      <vt:lpstr>Status of FAA Re-Authorization &amp; Appropriation</vt:lpstr>
      <vt:lpstr>Status of FAA Re-Authorization &amp; Appropriation (Cont.)</vt:lpstr>
      <vt:lpstr>AIP Legislative History</vt:lpstr>
      <vt:lpstr>Historic AIP Carryover by Month</vt:lpstr>
      <vt:lpstr>FY 2012-2016 Funding Seasons</vt:lpstr>
      <vt:lpstr>Project Timeline</vt:lpstr>
      <vt:lpstr>Project Schedule</vt:lpstr>
      <vt:lpstr>FY 17 AIP Important Dates</vt:lpstr>
      <vt:lpstr>Number of FY16 New (Initial) AIP Grants (National Summary) </vt:lpstr>
      <vt:lpstr>AIP Funding for ALL FY16 Grants Initiated  (National Summary) </vt:lpstr>
      <vt:lpstr>AIP Funding for ALL Grants Initiated in FY16</vt:lpstr>
      <vt:lpstr>Types of Grants Programmed FY16</vt:lpstr>
      <vt:lpstr>Considerations for a Good AIP Season in FY17</vt:lpstr>
      <vt:lpstr>AIP Program Update</vt:lpstr>
      <vt:lpstr>Planning Program Update</vt:lpstr>
      <vt:lpstr>Compliance Program Update</vt:lpstr>
      <vt:lpstr>PowerPoint Presentation</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Lindsay Guttilla</dc:creator>
  <cp:lastModifiedBy>Suttmeier, Laurie (FAA)</cp:lastModifiedBy>
  <cp:revision>343</cp:revision>
  <cp:lastPrinted>2016-10-31T22:04:42Z</cp:lastPrinted>
  <dcterms:created xsi:type="dcterms:W3CDTF">2012-01-19T15:56:53Z</dcterms:created>
  <dcterms:modified xsi:type="dcterms:W3CDTF">2016-11-09T15:34:07Z</dcterms:modified>
</cp:coreProperties>
</file>