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61" r:id="rId2"/>
  </p:sldMasterIdLst>
  <p:notesMasterIdLst>
    <p:notesMasterId r:id="rId62"/>
  </p:notesMasterIdLst>
  <p:handoutMasterIdLst>
    <p:handoutMasterId r:id="rId63"/>
  </p:handoutMasterIdLst>
  <p:sldIdLst>
    <p:sldId id="273" r:id="rId3"/>
    <p:sldId id="306" r:id="rId4"/>
    <p:sldId id="318" r:id="rId5"/>
    <p:sldId id="345" r:id="rId6"/>
    <p:sldId id="322" r:id="rId7"/>
    <p:sldId id="344" r:id="rId8"/>
    <p:sldId id="324" r:id="rId9"/>
    <p:sldId id="325" r:id="rId10"/>
    <p:sldId id="326" r:id="rId11"/>
    <p:sldId id="346" r:id="rId12"/>
    <p:sldId id="347" r:id="rId13"/>
    <p:sldId id="348" r:id="rId14"/>
    <p:sldId id="349" r:id="rId15"/>
    <p:sldId id="350" r:id="rId16"/>
    <p:sldId id="351" r:id="rId17"/>
    <p:sldId id="355" r:id="rId18"/>
    <p:sldId id="353" r:id="rId19"/>
    <p:sldId id="354" r:id="rId20"/>
    <p:sldId id="356" r:id="rId21"/>
    <p:sldId id="357" r:id="rId22"/>
    <p:sldId id="358" r:id="rId23"/>
    <p:sldId id="359" r:id="rId24"/>
    <p:sldId id="360" r:id="rId25"/>
    <p:sldId id="361" r:id="rId26"/>
    <p:sldId id="362" r:id="rId27"/>
    <p:sldId id="364" r:id="rId28"/>
    <p:sldId id="363" r:id="rId29"/>
    <p:sldId id="365" r:id="rId30"/>
    <p:sldId id="367" r:id="rId31"/>
    <p:sldId id="327" r:id="rId32"/>
    <p:sldId id="366" r:id="rId33"/>
    <p:sldId id="368" r:id="rId34"/>
    <p:sldId id="369" r:id="rId35"/>
    <p:sldId id="328" r:id="rId36"/>
    <p:sldId id="330" r:id="rId37"/>
    <p:sldId id="331" r:id="rId38"/>
    <p:sldId id="332" r:id="rId39"/>
    <p:sldId id="333" r:id="rId40"/>
    <p:sldId id="334" r:id="rId41"/>
    <p:sldId id="335" r:id="rId42"/>
    <p:sldId id="336" r:id="rId43"/>
    <p:sldId id="337" r:id="rId44"/>
    <p:sldId id="338" r:id="rId45"/>
    <p:sldId id="339" r:id="rId46"/>
    <p:sldId id="340" r:id="rId47"/>
    <p:sldId id="341" r:id="rId48"/>
    <p:sldId id="342" r:id="rId49"/>
    <p:sldId id="343" r:id="rId50"/>
    <p:sldId id="308" r:id="rId51"/>
    <p:sldId id="309" r:id="rId52"/>
    <p:sldId id="310" r:id="rId53"/>
    <p:sldId id="311" r:id="rId54"/>
    <p:sldId id="312" r:id="rId55"/>
    <p:sldId id="313" r:id="rId56"/>
    <p:sldId id="314" r:id="rId57"/>
    <p:sldId id="315" r:id="rId58"/>
    <p:sldId id="316" r:id="rId59"/>
    <p:sldId id="302" r:id="rId60"/>
    <p:sldId id="370" r:id="rId61"/>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06"/>
            <p14:sldId id="318"/>
            <p14:sldId id="345"/>
            <p14:sldId id="322"/>
            <p14:sldId id="344"/>
            <p14:sldId id="324"/>
            <p14:sldId id="325"/>
            <p14:sldId id="326"/>
            <p14:sldId id="346"/>
            <p14:sldId id="347"/>
            <p14:sldId id="348"/>
            <p14:sldId id="349"/>
            <p14:sldId id="350"/>
            <p14:sldId id="351"/>
            <p14:sldId id="355"/>
            <p14:sldId id="353"/>
            <p14:sldId id="354"/>
            <p14:sldId id="356"/>
            <p14:sldId id="357"/>
            <p14:sldId id="358"/>
            <p14:sldId id="359"/>
            <p14:sldId id="360"/>
            <p14:sldId id="361"/>
            <p14:sldId id="362"/>
            <p14:sldId id="364"/>
            <p14:sldId id="363"/>
            <p14:sldId id="365"/>
            <p14:sldId id="367"/>
            <p14:sldId id="327"/>
            <p14:sldId id="366"/>
            <p14:sldId id="368"/>
            <p14:sldId id="369"/>
            <p14:sldId id="328"/>
            <p14:sldId id="330"/>
            <p14:sldId id="331"/>
            <p14:sldId id="332"/>
            <p14:sldId id="333"/>
            <p14:sldId id="334"/>
            <p14:sldId id="335"/>
            <p14:sldId id="336"/>
            <p14:sldId id="337"/>
            <p14:sldId id="338"/>
            <p14:sldId id="339"/>
            <p14:sldId id="340"/>
            <p14:sldId id="341"/>
            <p14:sldId id="342"/>
            <p14:sldId id="343"/>
            <p14:sldId id="308"/>
            <p14:sldId id="309"/>
            <p14:sldId id="310"/>
            <p14:sldId id="311"/>
            <p14:sldId id="312"/>
            <p14:sldId id="313"/>
            <p14:sldId id="314"/>
            <p14:sldId id="315"/>
            <p14:sldId id="316"/>
            <p14:sldId id="302"/>
            <p14:sldId id="370"/>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illips, Donald (FAA)" initials="DW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178" autoAdjust="0"/>
    <p:restoredTop sz="80288" autoAdjust="0"/>
  </p:normalViewPr>
  <p:slideViewPr>
    <p:cSldViewPr snapToGrid="0">
      <p:cViewPr>
        <p:scale>
          <a:sx n="100" d="100"/>
          <a:sy n="100" d="100"/>
        </p:scale>
        <p:origin x="-1908" y="-72"/>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When the FAA announced in 2014 that it would be introducing new hangar-use regulations at grant-assured airports, many hangar tenants viewed the rulemaking process with suspicion, concerned that they would be forced to dispose of comforts of home such as refrigerators, barbeque grills, pin-ups and lawn chairs.</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3382657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However, the FAA acknowledges that there are periods of low hangar occupancy, during which airport sponsors can earn some income by renting out  hangars  for non-aviation activities.</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24067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4178631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(limited exception for sponsors providing an on-airport residence for a full-time airport manager, watchman, or airport operations staff for remotely located airports.)</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When land designated for aeronautical use is made available for construction of hangars, the hangars build on the land are subject to</a:t>
            </a:r>
            <a:r>
              <a:rPr lang="en-US" baseline="0" dirty="0" smtClean="0"/>
              <a:t> the sponsors obligations to use aeronautical facilities for aeronautical use.</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169789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Interim Use</a:t>
            </a:r>
            <a:r>
              <a:rPr lang="en-US" i="0" dirty="0" smtClean="0"/>
              <a:t> – may request approval </a:t>
            </a:r>
            <a:r>
              <a:rPr lang="en-US" i="0" baseline="0" dirty="0" smtClean="0"/>
              <a:t>for interim use of a hangar for non-aeronautical purposes for a period of 3 to 5 years…will review in accordance with Order 5190.6B.  Lease terms should allow the hangars to be recovered on a 30 days’ notice for aeronautical purposes.  Must charge FMV.</a:t>
            </a:r>
          </a:p>
          <a:p>
            <a:r>
              <a:rPr lang="en-US" i="1" baseline="0" dirty="0" smtClean="0"/>
              <a:t>Month to Month</a:t>
            </a:r>
            <a:r>
              <a:rPr lang="en-US" i="0" baseline="0" dirty="0" smtClean="0"/>
              <a:t> – on next slide</a:t>
            </a:r>
          </a:p>
          <a:p>
            <a:r>
              <a:rPr lang="en-US" i="1" baseline="0" dirty="0" smtClean="0"/>
              <a:t>All other</a:t>
            </a:r>
            <a:r>
              <a:rPr lang="en-US" i="0" baseline="0" dirty="0" smtClean="0"/>
              <a:t> – Chapter 22 in Order 5190.6B</a:t>
            </a:r>
            <a:endParaRPr lang="en-US" i="1" baseline="0" dirty="0" smtClean="0"/>
          </a:p>
          <a:p>
            <a:endParaRPr lang="en-US" i="0" baseline="0" dirty="0" smtClean="0"/>
          </a:p>
          <a:p>
            <a:endParaRPr lang="en-US" i="0" baseline="0" dirty="0" smtClean="0"/>
          </a:p>
          <a:p>
            <a:endParaRPr lang="en-US" i="0" baseline="0" dirty="0" smtClean="0"/>
          </a:p>
          <a:p>
            <a:endParaRPr lang="en-US"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643233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Airport sponsors also</a:t>
            </a:r>
            <a:r>
              <a:rPr lang="en-US" baseline="0" dirty="0" smtClean="0"/>
              <a:t> should consider incorporating construction progress targets in the lease to ensure that the hangar will be used for final assembly and storage of </a:t>
            </a:r>
            <a:r>
              <a:rPr lang="en-US" baseline="0" smtClean="0"/>
              <a:t>an </a:t>
            </a:r>
            <a:r>
              <a:rPr lang="en-US" u="sng" baseline="0" smtClean="0"/>
              <a:t>operational </a:t>
            </a:r>
            <a:r>
              <a:rPr lang="en-US" u="sng" baseline="0" dirty="0" smtClean="0"/>
              <a:t>aircraft </a:t>
            </a:r>
            <a:r>
              <a:rPr lang="en-US" baseline="0" dirty="0" smtClean="0"/>
              <a:t>within a </a:t>
            </a:r>
            <a:r>
              <a:rPr lang="en-US" u="sng" baseline="0" dirty="0" smtClean="0"/>
              <a:t>reasonable term </a:t>
            </a:r>
            <a:r>
              <a:rPr lang="en-US" baseline="0" dirty="0" smtClean="0"/>
              <a:t>after project start.</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44</a:t>
            </a:fld>
            <a:endParaRPr lang="en-US"/>
          </a:p>
        </p:txBody>
      </p:sp>
    </p:spTree>
    <p:extLst>
      <p:ext uri="{BB962C8B-B14F-4D97-AF65-F5344CB8AC3E}">
        <p14:creationId xmlns:p14="http://schemas.microsoft.com/office/powerpoint/2010/main" val="3547112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Sponsors should consider factors such as emergency access, fire codes, security, insurance, and impact of vehicular traffic on their surface areas when enacting rules regarding hangar storage.</a:t>
            </a:r>
          </a:p>
          <a:p>
            <a:r>
              <a:rPr lang="en-US" dirty="0" smtClean="0"/>
              <a:t>Sponsors should impose consistent</a:t>
            </a:r>
            <a:r>
              <a:rPr lang="en-US" baseline="0" dirty="0" smtClean="0"/>
              <a:t> rules for incidental storage in all similar facilities at the airport.</a:t>
            </a:r>
          </a:p>
          <a:p>
            <a:r>
              <a:rPr lang="en-US" baseline="0" dirty="0" smtClean="0"/>
              <a:t>Sponsors should ensure that taxiways and runways are not used for the vehicular transport of such items to or from the hangars.</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45</a:t>
            </a:fld>
            <a:endParaRPr lang="en-US"/>
          </a:p>
        </p:txBody>
      </p:sp>
    </p:spTree>
    <p:extLst>
      <p:ext uri="{BB962C8B-B14F-4D97-AF65-F5344CB8AC3E}">
        <p14:creationId xmlns:p14="http://schemas.microsoft.com/office/powerpoint/2010/main" val="2848991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Include provisions for both Aero and non-aero leases.</a:t>
            </a:r>
          </a:p>
          <a:p>
            <a:r>
              <a:rPr lang="en-US" dirty="0" smtClean="0"/>
              <a:t>In other words, if a tenant uses a hangar for a non-aeronautical purpose in violation of this policy, the rental</a:t>
            </a:r>
            <a:r>
              <a:rPr lang="en-US" baseline="0" dirty="0" smtClean="0"/>
              <a:t> payments due to the sponsor would automatically increase to a FMV level.</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47</a:t>
            </a:fld>
            <a:endParaRPr lang="en-US"/>
          </a:p>
        </p:txBody>
      </p:sp>
    </p:spTree>
    <p:extLst>
      <p:ext uri="{BB962C8B-B14F-4D97-AF65-F5344CB8AC3E}">
        <p14:creationId xmlns:p14="http://schemas.microsoft.com/office/powerpoint/2010/main" val="295243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49</a:t>
            </a:fld>
            <a:endParaRPr lang="en-US"/>
          </a:p>
        </p:txBody>
      </p:sp>
    </p:spTree>
    <p:extLst>
      <p:ext uri="{BB962C8B-B14F-4D97-AF65-F5344CB8AC3E}">
        <p14:creationId xmlns:p14="http://schemas.microsoft.com/office/powerpoint/2010/main" val="282710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50</a:t>
            </a:fld>
            <a:endParaRPr lang="en-US"/>
          </a:p>
        </p:txBody>
      </p:sp>
    </p:spTree>
    <p:extLst>
      <p:ext uri="{BB962C8B-B14F-4D97-AF65-F5344CB8AC3E}">
        <p14:creationId xmlns:p14="http://schemas.microsoft.com/office/powerpoint/2010/main" val="3193710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51</a:t>
            </a:fld>
            <a:endParaRPr lang="en-US"/>
          </a:p>
        </p:txBody>
      </p:sp>
    </p:spTree>
    <p:extLst>
      <p:ext uri="{BB962C8B-B14F-4D97-AF65-F5344CB8AC3E}">
        <p14:creationId xmlns:p14="http://schemas.microsoft.com/office/powerpoint/2010/main" val="3723187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52</a:t>
            </a:fld>
            <a:endParaRPr lang="en-US"/>
          </a:p>
        </p:txBody>
      </p:sp>
    </p:spTree>
    <p:extLst>
      <p:ext uri="{BB962C8B-B14F-4D97-AF65-F5344CB8AC3E}">
        <p14:creationId xmlns:p14="http://schemas.microsoft.com/office/powerpoint/2010/main" val="2270813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53</a:t>
            </a:fld>
            <a:endParaRPr lang="en-US"/>
          </a:p>
        </p:txBody>
      </p:sp>
    </p:spTree>
    <p:extLst>
      <p:ext uri="{BB962C8B-B14F-4D97-AF65-F5344CB8AC3E}">
        <p14:creationId xmlns:p14="http://schemas.microsoft.com/office/powerpoint/2010/main" val="548419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business storage, tough to see what’s in the front of the hangar</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54</a:t>
            </a:fld>
            <a:endParaRPr lang="en-US"/>
          </a:p>
        </p:txBody>
      </p:sp>
    </p:spTree>
    <p:extLst>
      <p:ext uri="{BB962C8B-B14F-4D97-AF65-F5344CB8AC3E}">
        <p14:creationId xmlns:p14="http://schemas.microsoft.com/office/powerpoint/2010/main" val="3272535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55</a:t>
            </a:fld>
            <a:endParaRPr lang="en-US"/>
          </a:p>
        </p:txBody>
      </p:sp>
    </p:spTree>
    <p:extLst>
      <p:ext uri="{BB962C8B-B14F-4D97-AF65-F5344CB8AC3E}">
        <p14:creationId xmlns:p14="http://schemas.microsoft.com/office/powerpoint/2010/main" val="3867840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56</a:t>
            </a:fld>
            <a:endParaRPr lang="en-US"/>
          </a:p>
        </p:txBody>
      </p:sp>
    </p:spTree>
    <p:extLst>
      <p:ext uri="{BB962C8B-B14F-4D97-AF65-F5344CB8AC3E}">
        <p14:creationId xmlns:p14="http://schemas.microsoft.com/office/powerpoint/2010/main" val="2582768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57</a:t>
            </a:fld>
            <a:endParaRPr lang="en-US"/>
          </a:p>
        </p:txBody>
      </p:sp>
    </p:spTree>
    <p:extLst>
      <p:ext uri="{BB962C8B-B14F-4D97-AF65-F5344CB8AC3E}">
        <p14:creationId xmlns:p14="http://schemas.microsoft.com/office/powerpoint/2010/main" val="42739807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4779981" y="0"/>
            <a:ext cx="4374429" cy="6858000"/>
          </a:xfrm>
          <a:prstGeom prst="rect">
            <a:avLst/>
          </a:prstGeom>
        </p:spPr>
      </p:pic>
      <p:sp>
        <p:nvSpPr>
          <p:cNvPr id="63490" name="Rectangle 1026"/>
          <p:cNvSpPr>
            <a:spLocks noGrp="1" noChangeArrowheads="1"/>
          </p:cNvSpPr>
          <p:nvPr>
            <p:ph type="ctrTitle"/>
          </p:nvPr>
        </p:nvSpPr>
        <p:spPr>
          <a:xfrm>
            <a:off x="227476" y="354380"/>
            <a:ext cx="4519544"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230651" y="1795830"/>
            <a:ext cx="4490748"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grpSp>
        <p:nvGrpSpPr>
          <p:cNvPr id="63544" name="Group 1080"/>
          <p:cNvGrpSpPr>
            <a:grpSpLocks/>
          </p:cNvGrpSpPr>
          <p:nvPr userDrawn="1"/>
        </p:nvGrpSpPr>
        <p:grpSpPr bwMode="auto">
          <a:xfrm>
            <a:off x="6134004" y="5820327"/>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chemeClr val="bg1"/>
                  </a:solidFill>
                </a:rPr>
                <a:t>Federal Aviation</a:t>
              </a:r>
            </a:p>
            <a:p>
              <a:pPr>
                <a:lnSpc>
                  <a:spcPct val="85000"/>
                </a:lnSpc>
                <a:spcBef>
                  <a:spcPct val="0"/>
                </a:spcBef>
                <a:buFontTx/>
                <a:buNone/>
              </a:pPr>
              <a:r>
                <a:rPr lang="en-US" sz="1800" b="1">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p>
        </p:txBody>
      </p:sp>
      <p:sp>
        <p:nvSpPr>
          <p:cNvPr id="6" name="Slide Number Placeholder 5"/>
          <p:cNvSpPr>
            <a:spLocks noGrp="1"/>
          </p:cNvSpPr>
          <p:nvPr>
            <p:ph type="sldNum" sz="quarter" idx="12"/>
          </p:nvPr>
        </p:nvSpPr>
        <p:spPr>
          <a:xfrm>
            <a:off x="7662332" y="6248400"/>
            <a:ext cx="879171" cy="457200"/>
          </a:xfrm>
        </p:spPr>
        <p:txBody>
          <a:bodyPr/>
          <a:lstStyle>
            <a:lvl1pPr>
              <a:defRPr/>
            </a:lvl1pPr>
          </a:lstStyle>
          <a:p>
            <a:fld id="{78D3ABA1-EA94-43C0-B992-7CBCC31144F1}" type="slidenum">
              <a:rPr lang="en-US"/>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5267" y="6248400"/>
            <a:ext cx="113089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480041"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42199" y="6248400"/>
            <a:ext cx="11139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480041"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https://youtu.be/u4D0yx4DvBk" TargetMode="External"/><Relationship Id="rId2" Type="http://schemas.openxmlformats.org/officeDocument/2006/relationships/hyperlink" Target="https://www.youtube.com/watch?v=u4D0yx4DvB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p:txBody>
          <a:bodyPr/>
          <a:lstStyle/>
          <a:p>
            <a:r>
              <a:rPr lang="en-US" sz="3600" dirty="0" smtClean="0"/>
              <a:t>Use of Hangars at Obligated Airports</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1600" dirty="0" smtClean="0"/>
              <a:t>Presented By:</a:t>
            </a:r>
            <a:br>
              <a:rPr lang="en-US" sz="1600" dirty="0" smtClean="0"/>
            </a:br>
            <a:r>
              <a:rPr lang="en-US" sz="1600" dirty="0" smtClean="0"/>
              <a:t>Don Phillips </a:t>
            </a:r>
            <a:br>
              <a:rPr lang="en-US" sz="1600" dirty="0" smtClean="0"/>
            </a:br>
            <a:r>
              <a:rPr lang="en-US" sz="1600" dirty="0" smtClean="0"/>
              <a:t>DMA-Bismarck Office</a:t>
            </a:r>
            <a:br>
              <a:rPr lang="en-US" sz="1600" dirty="0" smtClean="0"/>
            </a:br>
            <a:r>
              <a:rPr lang="en-US" sz="1600" dirty="0"/>
              <a:t/>
            </a:r>
            <a:br>
              <a:rPr lang="en-US" sz="1600" dirty="0"/>
            </a:br>
            <a:r>
              <a:rPr lang="en-US" sz="1600" dirty="0" smtClean="0"/>
              <a:t>November 2, 2016</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648" y="986169"/>
            <a:ext cx="2214721" cy="1240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Hangar Use Policy</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a:t>
            </a:fld>
            <a:endParaRPr lang="en-US" dirty="0"/>
          </a:p>
        </p:txBody>
      </p:sp>
      <p:sp>
        <p:nvSpPr>
          <p:cNvPr id="5" name="TextBox 4"/>
          <p:cNvSpPr txBox="1"/>
          <p:nvPr/>
        </p:nvSpPr>
        <p:spPr bwMode="auto">
          <a:xfrm>
            <a:off x="287078" y="2424224"/>
            <a:ext cx="253054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000" b="1" dirty="0" smtClean="0">
                <a:solidFill>
                  <a:srgbClr val="1D2F68"/>
                </a:solidFill>
              </a:rPr>
              <a:t>FAA Policy on the Non-Aeronautical Use of Airport Hangars – FRN 6/15/2016</a:t>
            </a:r>
            <a:endParaRPr lang="en-US" sz="2000" b="1" dirty="0">
              <a:solidFill>
                <a:srgbClr val="1D2F68"/>
              </a:solidFill>
            </a:endParaRPr>
          </a:p>
        </p:txBody>
      </p:sp>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8879" y="2288492"/>
            <a:ext cx="2645892" cy="1981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8879" y="4483949"/>
            <a:ext cx="307657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9562" y="422677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7"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4997" y="378563"/>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9"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6571" y="1126774"/>
            <a:ext cx="1708039" cy="1161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24625" y="2517424"/>
            <a:ext cx="1905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1"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1126" y="4270357"/>
            <a:ext cx="2277669" cy="1699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43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63402" y="1146617"/>
            <a:ext cx="8050213" cy="4391025"/>
          </a:xfrm>
        </p:spPr>
        <p:txBody>
          <a:bodyPr/>
          <a:lstStyle/>
          <a:p>
            <a:r>
              <a:rPr lang="en-US" sz="2600" dirty="0" smtClean="0"/>
              <a:t>July 22, 2014 – FAA issued a proposed statement of policy on hangar use in the FRN.</a:t>
            </a:r>
          </a:p>
          <a:p>
            <a:r>
              <a:rPr lang="en-US" sz="2600" dirty="0"/>
              <a:t>Received more than 2,400 comments</a:t>
            </a:r>
          </a:p>
          <a:p>
            <a:r>
              <a:rPr lang="en-US" sz="2600" dirty="0"/>
              <a:t>Comments objecting to the proposal tended to fall into 2 general categories:</a:t>
            </a:r>
          </a:p>
          <a:p>
            <a:pPr lvl="1"/>
            <a:r>
              <a:rPr lang="en-US" sz="2200" dirty="0"/>
              <a:t>FAA should not regulate the use of hangars at all. </a:t>
            </a:r>
          </a:p>
          <a:p>
            <a:pPr lvl="1"/>
            <a:r>
              <a:rPr lang="en-US" sz="2200" dirty="0"/>
              <a:t>The proposed policy is too restrictive in defining what activities should be allowed.</a:t>
            </a:r>
          </a:p>
          <a:p>
            <a:pPr marL="0" indent="0">
              <a:buNone/>
            </a:pPr>
            <a:endParaRPr lang="en-US" sz="2600" dirty="0" smtClean="0"/>
          </a:p>
        </p:txBody>
      </p:sp>
      <p:sp>
        <p:nvSpPr>
          <p:cNvPr id="4" name="Slide Number Placeholder 3"/>
          <p:cNvSpPr>
            <a:spLocks noGrp="1"/>
          </p:cNvSpPr>
          <p:nvPr>
            <p:ph type="sldNum" sz="quarter" idx="12"/>
          </p:nvPr>
        </p:nvSpPr>
        <p:spPr/>
        <p:txBody>
          <a:bodyPr/>
          <a:lstStyle/>
          <a:p>
            <a:fld id="{78D3ABA1-EA94-43C0-B992-7CBCC31144F1}" type="slidenum">
              <a:rPr lang="en-US" smtClean="0"/>
              <a:pPr/>
              <a:t>3</a:t>
            </a:fld>
            <a:endParaRPr lang="en-US" dirty="0"/>
          </a:p>
        </p:txBody>
      </p:sp>
    </p:spTree>
    <p:extLst>
      <p:ext uri="{BB962C8B-B14F-4D97-AF65-F5344CB8AC3E}">
        <p14:creationId xmlns:p14="http://schemas.microsoft.com/office/powerpoint/2010/main" val="2019759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drawing board.</a:t>
            </a:r>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5486400" cy="576262"/>
          </a:xfrm>
        </p:spPr>
        <p:txBody>
          <a:bodyPr/>
          <a:lstStyle/>
          <a:p>
            <a:r>
              <a:rPr lang="en-US" dirty="0" smtClean="0"/>
              <a:t> </a:t>
            </a:r>
            <a:endParaRPr lang="en-US" dirty="0"/>
          </a:p>
        </p:txBody>
      </p:sp>
      <p:sp>
        <p:nvSpPr>
          <p:cNvPr id="5" name="Slide Number Placeholder 4"/>
          <p:cNvSpPr>
            <a:spLocks noGrp="1"/>
          </p:cNvSpPr>
          <p:nvPr>
            <p:ph type="sldNum" sz="quarter" idx="12"/>
          </p:nvPr>
        </p:nvSpPr>
        <p:spPr/>
        <p:txBody>
          <a:bodyPr/>
          <a:lstStyle/>
          <a:p>
            <a:fld id="{9187D554-CBC1-41AB-90CF-337CEC897EAA}" type="slidenum">
              <a:rPr lang="en-US" smtClean="0"/>
              <a:pPr/>
              <a:t>4</a:t>
            </a:fld>
            <a:endParaRPr lang="en-US"/>
          </a:p>
        </p:txBody>
      </p:sp>
      <p:pic>
        <p:nvPicPr>
          <p:cNvPr id="1026" name="Picture 2" descr="C:\Users\donald phillips\AppData\Local\Microsoft\Windows\Temporary Internet Files\Content.IE5\B9M3Y8PY\trash-can-vector-illustration-308356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5" y="1415603"/>
            <a:ext cx="1612900" cy="295319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onald phillips\AppData\Local\Microsoft\Windows\Temporary Internet Files\Content.IE5\0E4F87Z7\reciclar-pape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10976"/>
            <a:ext cx="5000625"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63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Proposed Policy</a:t>
            </a:r>
            <a:endParaRPr lang="en-US" dirty="0"/>
          </a:p>
        </p:txBody>
      </p:sp>
      <p:sp>
        <p:nvSpPr>
          <p:cNvPr id="3" name="Content Placeholder 2"/>
          <p:cNvSpPr>
            <a:spLocks noGrp="1"/>
          </p:cNvSpPr>
          <p:nvPr>
            <p:ph idx="1"/>
          </p:nvPr>
        </p:nvSpPr>
        <p:spPr>
          <a:xfrm>
            <a:off x="484667" y="1040292"/>
            <a:ext cx="8050213" cy="4391025"/>
          </a:xfrm>
        </p:spPr>
        <p:txBody>
          <a:bodyPr/>
          <a:lstStyle/>
          <a:p>
            <a:r>
              <a:rPr lang="en-US" sz="2600" dirty="0" smtClean="0"/>
              <a:t>Purpose: to provide clear and standardized guide for sponsors and FAA compliance staff.</a:t>
            </a:r>
            <a:endParaRPr lang="en-US" sz="2200" dirty="0"/>
          </a:p>
          <a:p>
            <a:pPr marL="0" indent="0">
              <a:buNone/>
            </a:pPr>
            <a:endParaRPr lang="en-US" sz="2600" dirty="0" smtClean="0"/>
          </a:p>
          <a:p>
            <a:pPr>
              <a:buFont typeface="Arial" panose="020B0604020202020204" pitchFamily="34" charset="0"/>
              <a:buChar char="•"/>
            </a:pPr>
            <a:r>
              <a:rPr lang="en-US" sz="2600" dirty="0" smtClean="0"/>
              <a:t>The FAA has adopted a commonsense approach.</a:t>
            </a:r>
          </a:p>
          <a:p>
            <a:pPr>
              <a:buFont typeface="Arial" panose="020B0604020202020204" pitchFamily="34" charset="0"/>
              <a:buChar char="•"/>
            </a:pPr>
            <a:endParaRPr lang="en-US" sz="2600" dirty="0" smtClean="0"/>
          </a:p>
          <a:p>
            <a:pPr>
              <a:buFont typeface="Arial" panose="020B0604020202020204" pitchFamily="34" charset="0"/>
              <a:buChar char="•"/>
            </a:pPr>
            <a:r>
              <a:rPr lang="en-US" sz="2600" dirty="0"/>
              <a:t>The primary focus of the new </a:t>
            </a:r>
            <a:r>
              <a:rPr lang="en-US" sz="2600" dirty="0" smtClean="0"/>
              <a:t>policy </a:t>
            </a:r>
            <a:r>
              <a:rPr lang="en-US" sz="2600" dirty="0"/>
              <a:t>is to ensure the availability of hangars for aviation needs at airports funded by federal grants. </a:t>
            </a:r>
            <a:endParaRPr lang="en-US" sz="2600" dirty="0" smtClean="0"/>
          </a:p>
        </p:txBody>
      </p:sp>
      <p:sp>
        <p:nvSpPr>
          <p:cNvPr id="4" name="Slide Number Placeholder 3"/>
          <p:cNvSpPr>
            <a:spLocks noGrp="1"/>
          </p:cNvSpPr>
          <p:nvPr>
            <p:ph type="sldNum" sz="quarter" idx="12"/>
          </p:nvPr>
        </p:nvSpPr>
        <p:spPr/>
        <p:txBody>
          <a:bodyPr/>
          <a:lstStyle/>
          <a:p>
            <a:fld id="{78D3ABA1-EA94-43C0-B992-7CBCC31144F1}" type="slidenum">
              <a:rPr lang="en-US" smtClean="0"/>
              <a:pPr/>
              <a:t>5</a:t>
            </a:fld>
            <a:endParaRPr lang="en-US" dirty="0"/>
          </a:p>
        </p:txBody>
      </p:sp>
    </p:spTree>
    <p:extLst>
      <p:ext uri="{BB962C8B-B14F-4D97-AF65-F5344CB8AC3E}">
        <p14:creationId xmlns:p14="http://schemas.microsoft.com/office/powerpoint/2010/main" val="166620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382588"/>
            <a:ext cx="8472488" cy="609600"/>
          </a:xfrm>
        </p:spPr>
        <p:txBody>
          <a:bodyPr/>
          <a:lstStyle/>
          <a:p>
            <a:r>
              <a:rPr lang="en-US" sz="2800" dirty="0"/>
              <a:t>Why are hangars limited to certain kinds of use?</a:t>
            </a:r>
          </a:p>
        </p:txBody>
      </p:sp>
      <p:sp>
        <p:nvSpPr>
          <p:cNvPr id="3" name="Content Placeholder 2"/>
          <p:cNvSpPr>
            <a:spLocks noGrp="1"/>
          </p:cNvSpPr>
          <p:nvPr>
            <p:ph idx="1"/>
          </p:nvPr>
        </p:nvSpPr>
        <p:spPr/>
        <p:txBody>
          <a:bodyPr/>
          <a:lstStyle/>
          <a:p>
            <a:r>
              <a:rPr lang="en-US" dirty="0"/>
              <a:t>If hangars are not reserved for aeronautical use, federal airport grant funds could inadvertently subsidize non-aeronautical users, and aeronautical users could be denied access to needed airport facilities</a:t>
            </a:r>
            <a:r>
              <a:rPr lang="en-US" dirty="0" smtClean="0"/>
              <a:t>.</a:t>
            </a:r>
          </a:p>
          <a:p>
            <a:pPr marL="0" indent="0">
              <a:buNone/>
            </a:pPr>
            <a:endParaRPr lang="en-US" dirty="0" smtClean="0"/>
          </a:p>
          <a:p>
            <a:r>
              <a:rPr lang="en-US" dirty="0"/>
              <a:t>Airport sponsors </a:t>
            </a:r>
            <a:r>
              <a:rPr lang="en-US" dirty="0" smtClean="0"/>
              <a:t>are </a:t>
            </a:r>
            <a:r>
              <a:rPr lang="en-US" dirty="0"/>
              <a:t>obligated to use dedicated aviation facilities for aeronautical use. </a:t>
            </a:r>
          </a:p>
        </p:txBody>
      </p:sp>
      <p:sp>
        <p:nvSpPr>
          <p:cNvPr id="4" name="Slide Number Placeholder 3"/>
          <p:cNvSpPr>
            <a:spLocks noGrp="1"/>
          </p:cNvSpPr>
          <p:nvPr>
            <p:ph type="sldNum" sz="quarter" idx="12"/>
          </p:nvPr>
        </p:nvSpPr>
        <p:spPr/>
        <p:txBody>
          <a:bodyPr/>
          <a:lstStyle/>
          <a:p>
            <a:fld id="{78D3ABA1-EA94-43C0-B992-7CBCC31144F1}" type="slidenum">
              <a:rPr lang="en-US" smtClean="0"/>
              <a:pPr/>
              <a:t>6</a:t>
            </a:fld>
            <a:endParaRPr lang="en-US" dirty="0"/>
          </a:p>
        </p:txBody>
      </p:sp>
    </p:spTree>
    <p:extLst>
      <p:ext uri="{BB962C8B-B14F-4D97-AF65-F5344CB8AC3E}">
        <p14:creationId xmlns:p14="http://schemas.microsoft.com/office/powerpoint/2010/main" val="2011521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649288"/>
            <a:ext cx="8472488" cy="609600"/>
          </a:xfrm>
        </p:spPr>
        <p:txBody>
          <a:bodyPr/>
          <a:lstStyle/>
          <a:p>
            <a:r>
              <a:rPr lang="en-US" sz="3200" dirty="0" smtClean="0"/>
              <a:t>AIP </a:t>
            </a:r>
            <a:r>
              <a:rPr lang="en-US" sz="3200" dirty="0"/>
              <a:t>grant assurances that can apply to hangar use include:</a:t>
            </a:r>
            <a:r>
              <a:rPr lang="en-US" sz="2400" dirty="0"/>
              <a:t/>
            </a:r>
            <a:br>
              <a:rPr lang="en-US" sz="2400" dirty="0"/>
            </a:br>
            <a:endParaRPr lang="en-US" sz="2400" dirty="0"/>
          </a:p>
        </p:txBody>
      </p:sp>
      <p:sp>
        <p:nvSpPr>
          <p:cNvPr id="3" name="Content Placeholder 2"/>
          <p:cNvSpPr>
            <a:spLocks noGrp="1"/>
          </p:cNvSpPr>
          <p:nvPr>
            <p:ph idx="1"/>
          </p:nvPr>
        </p:nvSpPr>
        <p:spPr>
          <a:xfrm>
            <a:off x="314546" y="1441008"/>
            <a:ext cx="8489212" cy="4391025"/>
          </a:xfrm>
        </p:spPr>
        <p:txBody>
          <a:bodyPr/>
          <a:lstStyle/>
          <a:p>
            <a:pPr lvl="0"/>
            <a:r>
              <a:rPr lang="en-US" dirty="0" smtClean="0"/>
              <a:t>Preserving </a:t>
            </a:r>
            <a:r>
              <a:rPr lang="en-US" dirty="0"/>
              <a:t>rights and powers (</a:t>
            </a:r>
            <a:r>
              <a:rPr lang="en-US" dirty="0" smtClean="0"/>
              <a:t>GA </a:t>
            </a:r>
            <a:r>
              <a:rPr lang="en-US" dirty="0"/>
              <a:t>5</a:t>
            </a:r>
            <a:r>
              <a:rPr lang="en-US" dirty="0" smtClean="0"/>
              <a:t>)</a:t>
            </a:r>
            <a:endParaRPr lang="en-US" dirty="0"/>
          </a:p>
          <a:p>
            <a:pPr lvl="0"/>
            <a:r>
              <a:rPr lang="en-US" dirty="0" smtClean="0"/>
              <a:t>Making </a:t>
            </a:r>
            <a:r>
              <a:rPr lang="en-US" dirty="0"/>
              <a:t>the airport available for aviation use on certain terms (</a:t>
            </a:r>
            <a:r>
              <a:rPr lang="en-US" dirty="0" smtClean="0"/>
              <a:t>GA </a:t>
            </a:r>
            <a:r>
              <a:rPr lang="en-US" dirty="0"/>
              <a:t>22</a:t>
            </a:r>
            <a:r>
              <a:rPr lang="en-US" dirty="0" smtClean="0"/>
              <a:t>)</a:t>
            </a:r>
            <a:endParaRPr lang="en-US" dirty="0"/>
          </a:p>
          <a:p>
            <a:pPr lvl="0"/>
            <a:r>
              <a:rPr lang="en-US" dirty="0" smtClean="0"/>
              <a:t>Not </a:t>
            </a:r>
            <a:r>
              <a:rPr lang="en-US" dirty="0"/>
              <a:t>granting exclusive rights (</a:t>
            </a:r>
            <a:r>
              <a:rPr lang="en-US" dirty="0" smtClean="0"/>
              <a:t>GA </a:t>
            </a:r>
            <a:r>
              <a:rPr lang="en-US" dirty="0"/>
              <a:t>23</a:t>
            </a:r>
            <a:r>
              <a:rPr lang="en-US" dirty="0" smtClean="0"/>
              <a:t>)</a:t>
            </a:r>
            <a:endParaRPr lang="en-US" dirty="0"/>
          </a:p>
          <a:p>
            <a:pPr lvl="0"/>
            <a:r>
              <a:rPr lang="en-US" dirty="0" smtClean="0"/>
              <a:t>Ensuring </a:t>
            </a:r>
            <a:r>
              <a:rPr lang="en-US" dirty="0"/>
              <a:t>safe operations (</a:t>
            </a:r>
            <a:r>
              <a:rPr lang="en-US" dirty="0" smtClean="0"/>
              <a:t>GA 19)</a:t>
            </a:r>
            <a:endParaRPr lang="en-US" dirty="0"/>
          </a:p>
          <a:p>
            <a:pPr lvl="0"/>
            <a:r>
              <a:rPr lang="en-US" dirty="0" smtClean="0"/>
              <a:t>Complying </a:t>
            </a:r>
            <a:r>
              <a:rPr lang="en-US" dirty="0"/>
              <a:t>with the ALP (Airport Layout Plan) process and requirements (</a:t>
            </a:r>
            <a:r>
              <a:rPr lang="en-US" dirty="0" smtClean="0"/>
              <a:t>GA </a:t>
            </a:r>
            <a:r>
              <a:rPr lang="en-US" dirty="0"/>
              <a:t>29).</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7</a:t>
            </a:fld>
            <a:endParaRPr lang="en-US" dirty="0"/>
          </a:p>
        </p:txBody>
      </p:sp>
    </p:spTree>
    <p:extLst>
      <p:ext uri="{BB962C8B-B14F-4D97-AF65-F5344CB8AC3E}">
        <p14:creationId xmlns:p14="http://schemas.microsoft.com/office/powerpoint/2010/main" val="30281008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463"/>
            <a:ext cx="8529638" cy="609600"/>
          </a:xfrm>
        </p:spPr>
        <p:txBody>
          <a:bodyPr>
            <a:normAutofit fontScale="90000"/>
          </a:bodyPr>
          <a:lstStyle/>
          <a:p>
            <a:r>
              <a:rPr lang="en-US" sz="3100" dirty="0"/>
              <a:t>To assure appropriate use of hangars, an airport sponsor should:</a:t>
            </a:r>
            <a:r>
              <a:rPr lang="en-US" sz="2800" dirty="0"/>
              <a:t/>
            </a:r>
            <a:br>
              <a:rPr lang="en-US" sz="2800" dirty="0"/>
            </a:br>
            <a:endParaRPr lang="en-US" sz="2800" dirty="0"/>
          </a:p>
        </p:txBody>
      </p:sp>
      <p:sp>
        <p:nvSpPr>
          <p:cNvPr id="3" name="Content Placeholder 2"/>
          <p:cNvSpPr>
            <a:spLocks noGrp="1"/>
          </p:cNvSpPr>
          <p:nvPr>
            <p:ph idx="1"/>
          </p:nvPr>
        </p:nvSpPr>
        <p:spPr>
          <a:xfrm>
            <a:off x="419100" y="1050925"/>
            <a:ext cx="8050213" cy="4391025"/>
          </a:xfrm>
        </p:spPr>
        <p:txBody>
          <a:bodyPr/>
          <a:lstStyle/>
          <a:p>
            <a:pPr lvl="0"/>
            <a:r>
              <a:rPr lang="en-US" sz="2400" dirty="0" smtClean="0"/>
              <a:t>Manage </a:t>
            </a:r>
            <a:r>
              <a:rPr lang="en-US" sz="2400" dirty="0"/>
              <a:t>the use of hangars through an airport leasing program that requires a written lease agreement or permit;</a:t>
            </a:r>
          </a:p>
          <a:p>
            <a:pPr lvl="0"/>
            <a:r>
              <a:rPr lang="en-US" sz="2400" dirty="0" smtClean="0"/>
              <a:t>Monitor </a:t>
            </a:r>
            <a:r>
              <a:rPr lang="en-US" sz="2400" dirty="0"/>
              <a:t>the use of hangars on the airport and take steps to prevent unapproved non-aeronautical use;</a:t>
            </a:r>
          </a:p>
          <a:p>
            <a:pPr lvl="0"/>
            <a:r>
              <a:rPr lang="en-US" sz="2400" dirty="0" smtClean="0"/>
              <a:t>Ensure </a:t>
            </a:r>
            <a:r>
              <a:rPr lang="en-US" sz="2400" dirty="0"/>
              <a:t>that the length of time on a waiting list of those in need of a hangar for aircraft storage is minimized; and</a:t>
            </a:r>
          </a:p>
          <a:p>
            <a:pPr lvl="0"/>
            <a:r>
              <a:rPr lang="en-US" sz="2400" dirty="0" smtClean="0"/>
              <a:t>In </a:t>
            </a:r>
            <a:r>
              <a:rPr lang="en-US" sz="2400" dirty="0"/>
              <a:t>cases where temporary </a:t>
            </a:r>
            <a:r>
              <a:rPr lang="en-US" sz="2400" dirty="0" smtClean="0"/>
              <a:t>non-aero </a:t>
            </a:r>
            <a:r>
              <a:rPr lang="en-US" sz="2400" dirty="0"/>
              <a:t>use of a vacant hangar is permitted, ensure that non-aviation users pay a fair market rental for the use of the hangar, and that the hangar can be returned to aviation use when needed.</a:t>
            </a:r>
          </a:p>
          <a:p>
            <a:endParaRPr lang="en-US" sz="2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8</a:t>
            </a:fld>
            <a:endParaRPr lang="en-US" dirty="0"/>
          </a:p>
        </p:txBody>
      </p:sp>
    </p:spTree>
    <p:extLst>
      <p:ext uri="{BB962C8B-B14F-4D97-AF65-F5344CB8AC3E}">
        <p14:creationId xmlns:p14="http://schemas.microsoft.com/office/powerpoint/2010/main" val="3603206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the primary purpose of an aircraft hangar?</a:t>
            </a:r>
          </a:p>
        </p:txBody>
      </p:sp>
      <p:sp>
        <p:nvSpPr>
          <p:cNvPr id="6" name="Content Placeholder 5"/>
          <p:cNvSpPr>
            <a:spLocks noGrp="1"/>
          </p:cNvSpPr>
          <p:nvPr>
            <p:ph idx="1"/>
          </p:nvPr>
        </p:nvSpPr>
        <p:spPr/>
        <p:txBody>
          <a:bodyPr/>
          <a:lstStyle/>
          <a:p>
            <a:r>
              <a:rPr lang="en-US" dirty="0"/>
              <a:t>The primary purpose of an aircraft hangar is aircraft storage. If a hangar is serving its primary purpose, the storage of aircraft, then storage of non-aeronautical items in the hangar does not violate the airport sponsor's federal obligations.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9</a:t>
            </a:fld>
            <a:endParaRPr lang="en-US" dirty="0"/>
          </a:p>
        </p:txBody>
      </p:sp>
    </p:spTree>
    <p:extLst>
      <p:ext uri="{BB962C8B-B14F-4D97-AF65-F5344CB8AC3E}">
        <p14:creationId xmlns:p14="http://schemas.microsoft.com/office/powerpoint/2010/main" val="830127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Why is the FAA issuing a separate policy statement on hangar use?</a:t>
            </a:r>
          </a:p>
        </p:txBody>
      </p:sp>
      <p:sp>
        <p:nvSpPr>
          <p:cNvPr id="3" name="Content Placeholder 2"/>
          <p:cNvSpPr>
            <a:spLocks noGrp="1"/>
          </p:cNvSpPr>
          <p:nvPr>
            <p:ph idx="1"/>
          </p:nvPr>
        </p:nvSpPr>
        <p:spPr>
          <a:xfrm>
            <a:off x="438150" y="1127125"/>
            <a:ext cx="8050213" cy="4391025"/>
          </a:xfrm>
        </p:spPr>
        <p:txBody>
          <a:bodyPr/>
          <a:lstStyle/>
          <a:p>
            <a:r>
              <a:rPr lang="en-US" sz="2600" dirty="0"/>
              <a:t>The FAA had received a number of questions from airport sponsors and airport tenants about the possible uses of hangars, and about how rigidly the aeronautical use requirement should be applied. </a:t>
            </a:r>
            <a:endParaRPr lang="en-US" sz="2600" dirty="0" smtClean="0"/>
          </a:p>
          <a:p>
            <a:r>
              <a:rPr lang="en-US" sz="2600" dirty="0" smtClean="0"/>
              <a:t>In </a:t>
            </a:r>
            <a:r>
              <a:rPr lang="en-US" sz="2600" dirty="0"/>
              <a:t>developing the policy statement, the FAA focused on giving discretion to the local airport sponsor and allowing reasonable accommodation of activities that do not impact other aeronautical uses and do not create unjustly discriminatory conditions at the airport.</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10</a:t>
            </a:fld>
            <a:endParaRPr lang="en-US" dirty="0"/>
          </a:p>
        </p:txBody>
      </p:sp>
    </p:spTree>
    <p:extLst>
      <p:ext uri="{BB962C8B-B14F-4D97-AF65-F5344CB8AC3E}">
        <p14:creationId xmlns:p14="http://schemas.microsoft.com/office/powerpoint/2010/main" val="742393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To what airport facilities does the policy apply?</a:t>
            </a:r>
          </a:p>
        </p:txBody>
      </p:sp>
      <p:sp>
        <p:nvSpPr>
          <p:cNvPr id="3" name="Content Placeholder 2"/>
          <p:cNvSpPr>
            <a:spLocks noGrp="1"/>
          </p:cNvSpPr>
          <p:nvPr>
            <p:ph idx="1"/>
          </p:nvPr>
        </p:nvSpPr>
        <p:spPr>
          <a:xfrm>
            <a:off x="504825" y="1155700"/>
            <a:ext cx="8050213" cy="4391025"/>
          </a:xfrm>
        </p:spPr>
        <p:txBody>
          <a:bodyPr/>
          <a:lstStyle/>
          <a:p>
            <a:r>
              <a:rPr lang="en-US" dirty="0"/>
              <a:t>The policy applies to all aircraft storage areas or facilities on a federally obligated airport that are designated for aeronautical use on an FAA-approved Airport Layout Plan (ALP). </a:t>
            </a:r>
            <a:endParaRPr lang="en-US" dirty="0" smtClean="0"/>
          </a:p>
          <a:p>
            <a:endParaRPr lang="en-US" dirty="0" smtClean="0"/>
          </a:p>
          <a:p>
            <a:r>
              <a:rPr lang="en-US" dirty="0" smtClean="0"/>
              <a:t>The </a:t>
            </a:r>
            <a:r>
              <a:rPr lang="en-US" dirty="0"/>
              <a:t>policy does not apply to property designated for non-aeronautical use on an approved ALP or otherwise approved for non-aeronautical use by the FAA.</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11</a:t>
            </a:fld>
            <a:endParaRPr lang="en-US" dirty="0"/>
          </a:p>
        </p:txBody>
      </p:sp>
    </p:spTree>
    <p:extLst>
      <p:ext uri="{BB962C8B-B14F-4D97-AF65-F5344CB8AC3E}">
        <p14:creationId xmlns:p14="http://schemas.microsoft.com/office/powerpoint/2010/main" val="16672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Does the policy apply to privately owned hangars on private property?</a:t>
            </a:r>
          </a:p>
        </p:txBody>
      </p:sp>
      <p:sp>
        <p:nvSpPr>
          <p:cNvPr id="3" name="Content Placeholder 2"/>
          <p:cNvSpPr>
            <a:spLocks noGrp="1"/>
          </p:cNvSpPr>
          <p:nvPr>
            <p:ph idx="1"/>
          </p:nvPr>
        </p:nvSpPr>
        <p:spPr/>
        <p:txBody>
          <a:bodyPr/>
          <a:lstStyle/>
          <a:p>
            <a:r>
              <a:rPr lang="en-US" dirty="0"/>
              <a:t>The policy does not apply to privately owned facilities located </a:t>
            </a:r>
            <a:r>
              <a:rPr lang="en-US" u="sng" dirty="0"/>
              <a:t>off</a:t>
            </a:r>
            <a:r>
              <a:rPr lang="en-US" dirty="0"/>
              <a:t> the airport.</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12</a:t>
            </a:fld>
            <a:endParaRPr lang="en-US" dirty="0"/>
          </a:p>
        </p:txBody>
      </p:sp>
      <p:pic>
        <p:nvPicPr>
          <p:cNvPr id="4098" name="Picture 2" descr="Image result for aircraft hangar on farmst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062" y="2552700"/>
            <a:ext cx="8176163"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049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aeronautical uses of a hangar does the FAA permit?</a:t>
            </a:r>
          </a:p>
        </p:txBody>
      </p:sp>
      <p:sp>
        <p:nvSpPr>
          <p:cNvPr id="3" name="Content Placeholder 2"/>
          <p:cNvSpPr>
            <a:spLocks noGrp="1"/>
          </p:cNvSpPr>
          <p:nvPr>
            <p:ph idx="1"/>
          </p:nvPr>
        </p:nvSpPr>
        <p:spPr/>
        <p:txBody>
          <a:bodyPr/>
          <a:lstStyle/>
          <a:p>
            <a:pPr lvl="0"/>
            <a:r>
              <a:rPr lang="en-US" dirty="0" smtClean="0"/>
              <a:t>Storing </a:t>
            </a:r>
            <a:r>
              <a:rPr lang="en-US" dirty="0"/>
              <a:t>active aircraft;</a:t>
            </a:r>
          </a:p>
          <a:p>
            <a:pPr lvl="0"/>
            <a:r>
              <a:rPr lang="en-US" dirty="0" smtClean="0"/>
              <a:t>Sheltering </a:t>
            </a:r>
            <a:r>
              <a:rPr lang="en-US" dirty="0"/>
              <a:t>aircraft for maintenance, repair, or refurbishment, but not indefinitely storing non-operational aircraft;</a:t>
            </a:r>
          </a:p>
          <a:p>
            <a:pPr lvl="0"/>
            <a:r>
              <a:rPr lang="en-US" dirty="0" smtClean="0"/>
              <a:t>Constructing </a:t>
            </a:r>
            <a:r>
              <a:rPr lang="en-US" dirty="0"/>
              <a:t>amateur-built or kit-built aircraft provided that activities are conducted </a:t>
            </a:r>
            <a:r>
              <a:rPr lang="en-US" dirty="0" smtClean="0"/>
              <a:t>safely</a:t>
            </a:r>
          </a:p>
          <a:p>
            <a:pPr lvl="0"/>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13</a:t>
            </a:fld>
            <a:endParaRPr lang="en-US" dirty="0"/>
          </a:p>
        </p:txBody>
      </p:sp>
    </p:spTree>
    <p:extLst>
      <p:ext uri="{BB962C8B-B14F-4D97-AF65-F5344CB8AC3E}">
        <p14:creationId xmlns:p14="http://schemas.microsoft.com/office/powerpoint/2010/main" val="2993403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430213"/>
            <a:ext cx="8472488" cy="609600"/>
          </a:xfrm>
        </p:spPr>
        <p:txBody>
          <a:bodyPr/>
          <a:lstStyle/>
          <a:p>
            <a:r>
              <a:rPr lang="en-US" sz="3600" dirty="0"/>
              <a:t>Permitted uses </a:t>
            </a:r>
            <a:r>
              <a:rPr lang="en-US" sz="3600" dirty="0" smtClean="0"/>
              <a:t>continued:</a:t>
            </a:r>
            <a:r>
              <a:rPr lang="en-US" dirty="0"/>
              <a:t/>
            </a:r>
            <a:br>
              <a:rPr lang="en-US" dirty="0"/>
            </a:br>
            <a:endParaRPr lang="en-US" dirty="0"/>
          </a:p>
        </p:txBody>
      </p:sp>
      <p:sp>
        <p:nvSpPr>
          <p:cNvPr id="3" name="Content Placeholder 2"/>
          <p:cNvSpPr>
            <a:spLocks noGrp="1"/>
          </p:cNvSpPr>
          <p:nvPr>
            <p:ph idx="1"/>
          </p:nvPr>
        </p:nvSpPr>
        <p:spPr>
          <a:xfrm>
            <a:off x="400050" y="1270000"/>
            <a:ext cx="8050213" cy="4391025"/>
          </a:xfrm>
        </p:spPr>
        <p:txBody>
          <a:bodyPr/>
          <a:lstStyle/>
          <a:p>
            <a:r>
              <a:rPr lang="en-US" dirty="0" smtClean="0"/>
              <a:t>Storing </a:t>
            </a:r>
            <a:r>
              <a:rPr lang="en-US" dirty="0"/>
              <a:t>aircraft handling equipment, e.g., tow bar, glider tow equipment, workbenches, </a:t>
            </a:r>
            <a:r>
              <a:rPr lang="en-US" dirty="0" smtClean="0"/>
              <a:t>tools </a:t>
            </a:r>
            <a:r>
              <a:rPr lang="en-US" dirty="0"/>
              <a:t>and materials used to service, maintain, repair or outfit </a:t>
            </a:r>
            <a:r>
              <a:rPr lang="en-US" dirty="0" smtClean="0"/>
              <a:t>aircraft;</a:t>
            </a:r>
          </a:p>
          <a:p>
            <a:endParaRPr lang="en-US" dirty="0" smtClean="0"/>
          </a:p>
          <a:p>
            <a:r>
              <a:rPr lang="en-US" dirty="0" smtClean="0"/>
              <a:t>Storing </a:t>
            </a:r>
            <a:r>
              <a:rPr lang="en-US" dirty="0"/>
              <a:t>materials related to an aeronautical activity, e.g., balloon and skydiving equipment, office equipment, teaching </a:t>
            </a:r>
            <a:r>
              <a:rPr lang="en-US" dirty="0" smtClean="0"/>
              <a:t>tools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14</a:t>
            </a:fld>
            <a:endParaRPr lang="en-US" dirty="0"/>
          </a:p>
        </p:txBody>
      </p:sp>
    </p:spTree>
    <p:extLst>
      <p:ext uri="{BB962C8B-B14F-4D97-AF65-F5344CB8AC3E}">
        <p14:creationId xmlns:p14="http://schemas.microsoft.com/office/powerpoint/2010/main" val="2978649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Permitted use continued:</a:t>
            </a:r>
            <a:endParaRPr lang="en-US" dirty="0"/>
          </a:p>
        </p:txBody>
      </p:sp>
      <p:sp>
        <p:nvSpPr>
          <p:cNvPr id="3" name="Content Placeholder 2"/>
          <p:cNvSpPr>
            <a:spLocks noGrp="1"/>
          </p:cNvSpPr>
          <p:nvPr>
            <p:ph idx="1"/>
          </p:nvPr>
        </p:nvSpPr>
        <p:spPr>
          <a:xfrm>
            <a:off x="495300" y="1127125"/>
            <a:ext cx="8050213" cy="4391025"/>
          </a:xfrm>
        </p:spPr>
        <p:txBody>
          <a:bodyPr/>
          <a:lstStyle/>
          <a:p>
            <a:r>
              <a:rPr lang="en-US" dirty="0" smtClean="0"/>
              <a:t>Storing </a:t>
            </a:r>
            <a:r>
              <a:rPr lang="en-US" dirty="0"/>
              <a:t>non-aeronautical items that do not interfere with the primary aeronautical purpose of the hangar, e.g., televisions and furniture; </a:t>
            </a:r>
            <a:endParaRPr lang="en-US" dirty="0" smtClean="0"/>
          </a:p>
          <a:p>
            <a:endParaRPr lang="en-US" dirty="0" smtClean="0"/>
          </a:p>
          <a:p>
            <a:pPr lvl="0"/>
            <a:r>
              <a:rPr lang="en-US" dirty="0" smtClean="0"/>
              <a:t>Parking </a:t>
            </a:r>
            <a:r>
              <a:rPr lang="en-US" dirty="0"/>
              <a:t>a vehicle </a:t>
            </a:r>
            <a:r>
              <a:rPr lang="en-US" dirty="0" smtClean="0"/>
              <a:t>in </a:t>
            </a:r>
            <a:r>
              <a:rPr lang="en-US" dirty="0"/>
              <a:t>the hangar while the aircraft usually stored in that hangar is flying, subject to local airport rules and regulations.</a:t>
            </a:r>
          </a:p>
          <a:p>
            <a:pPr marL="0" indent="0">
              <a:buNone/>
            </a:pP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15</a:t>
            </a:fld>
            <a:endParaRPr lang="en-US" dirty="0"/>
          </a:p>
        </p:txBody>
      </p:sp>
    </p:spTree>
    <p:extLst>
      <p:ext uri="{BB962C8B-B14F-4D97-AF65-F5344CB8AC3E}">
        <p14:creationId xmlns:p14="http://schemas.microsoft.com/office/powerpoint/2010/main" val="383161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a:t>
            </a:r>
            <a:r>
              <a:rPr lang="en-US" i="1" dirty="0" smtClean="0"/>
              <a:t>not</a:t>
            </a:r>
            <a:r>
              <a:rPr lang="en-US" dirty="0" smtClean="0"/>
              <a:t> permitted:</a:t>
            </a:r>
            <a:endParaRPr lang="en-US" dirty="0"/>
          </a:p>
        </p:txBody>
      </p:sp>
      <p:sp>
        <p:nvSpPr>
          <p:cNvPr id="3" name="Content Placeholder 2"/>
          <p:cNvSpPr>
            <a:spLocks noGrp="1"/>
          </p:cNvSpPr>
          <p:nvPr>
            <p:ph idx="1"/>
          </p:nvPr>
        </p:nvSpPr>
        <p:spPr>
          <a:xfrm>
            <a:off x="495300" y="1346200"/>
            <a:ext cx="8050213" cy="4391025"/>
          </a:xfrm>
        </p:spPr>
        <p:txBody>
          <a:bodyPr/>
          <a:lstStyle/>
          <a:p>
            <a:pPr lvl="0"/>
            <a:r>
              <a:rPr lang="en-US" dirty="0"/>
              <a:t>Use as a residence;</a:t>
            </a:r>
          </a:p>
          <a:p>
            <a:pPr lvl="0"/>
            <a:r>
              <a:rPr lang="en-US" dirty="0"/>
              <a:t>Operation of a non-aeronautical business, e.g., limo service, car and motorcycle storage, storage of inventory, and non-aeronautical business office;</a:t>
            </a:r>
          </a:p>
          <a:p>
            <a:pPr lvl="0"/>
            <a:r>
              <a:rPr lang="en-US" dirty="0"/>
              <a:t>Activities that impede the movement of the aircraft in and out of the hangar;</a:t>
            </a:r>
          </a:p>
          <a:p>
            <a:pPr lvl="0"/>
            <a:r>
              <a:rPr lang="en-US" dirty="0"/>
              <a:t>Storage of fuel and other dangerous and Hazmat materials;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16</a:t>
            </a:fld>
            <a:endParaRPr lang="en-US" dirty="0"/>
          </a:p>
        </p:txBody>
      </p:sp>
    </p:spTree>
    <p:extLst>
      <p:ext uri="{BB962C8B-B14F-4D97-AF65-F5344CB8AC3E}">
        <p14:creationId xmlns:p14="http://schemas.microsoft.com/office/powerpoint/2010/main" val="2012065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Uses </a:t>
            </a:r>
            <a:r>
              <a:rPr lang="en-US" i="1" dirty="0"/>
              <a:t>not</a:t>
            </a:r>
            <a:r>
              <a:rPr lang="en-US" dirty="0"/>
              <a:t> </a:t>
            </a:r>
            <a:r>
              <a:rPr lang="en-US" dirty="0" smtClean="0"/>
              <a:t>permitted:</a:t>
            </a:r>
            <a:endParaRPr lang="en-US" dirty="0"/>
          </a:p>
        </p:txBody>
      </p:sp>
      <p:sp>
        <p:nvSpPr>
          <p:cNvPr id="3" name="Content Placeholder 2"/>
          <p:cNvSpPr>
            <a:spLocks noGrp="1"/>
          </p:cNvSpPr>
          <p:nvPr>
            <p:ph idx="1"/>
          </p:nvPr>
        </p:nvSpPr>
        <p:spPr>
          <a:xfrm>
            <a:off x="495300" y="1193800"/>
            <a:ext cx="8050213" cy="4391025"/>
          </a:xfrm>
        </p:spPr>
        <p:txBody>
          <a:bodyPr/>
          <a:lstStyle/>
          <a:p>
            <a:pPr lvl="0"/>
            <a:r>
              <a:rPr lang="en-US" dirty="0" smtClean="0"/>
              <a:t>Activities </a:t>
            </a:r>
            <a:r>
              <a:rPr lang="en-US" dirty="0"/>
              <a:t>that displace the aeronautical contents of the hangar or impede access to aircraft or other aeronautical contents of the hangar;</a:t>
            </a:r>
          </a:p>
          <a:p>
            <a:pPr lvl="0"/>
            <a:r>
              <a:rPr lang="en-US" dirty="0" smtClean="0"/>
              <a:t>Storage </a:t>
            </a:r>
            <a:r>
              <a:rPr lang="en-US" dirty="0"/>
              <a:t>of household items that could be stored in commercial storage facilities;</a:t>
            </a:r>
          </a:p>
          <a:p>
            <a:pPr lvl="0"/>
            <a:r>
              <a:rPr lang="en-US" dirty="0" smtClean="0"/>
              <a:t>Long-term </a:t>
            </a:r>
            <a:r>
              <a:rPr lang="en-US" dirty="0"/>
              <a:t>storage of derelict aircraft and parts;</a:t>
            </a:r>
          </a:p>
          <a:p>
            <a:pPr lvl="0"/>
            <a:r>
              <a:rPr lang="en-US" dirty="0" smtClean="0"/>
              <a:t>Storage </a:t>
            </a:r>
            <a:r>
              <a:rPr lang="en-US" dirty="0"/>
              <a:t>of items or activities prohibited by local or state law;</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17</a:t>
            </a:fld>
            <a:endParaRPr lang="en-US" dirty="0"/>
          </a:p>
        </p:txBody>
      </p:sp>
    </p:spTree>
    <p:extLst>
      <p:ext uri="{BB962C8B-B14F-4D97-AF65-F5344CB8AC3E}">
        <p14:creationId xmlns:p14="http://schemas.microsoft.com/office/powerpoint/2010/main" val="4246989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Uses </a:t>
            </a:r>
            <a:r>
              <a:rPr lang="en-US" i="1" dirty="0"/>
              <a:t>not</a:t>
            </a:r>
            <a:r>
              <a:rPr lang="en-US" dirty="0"/>
              <a:t> permitted:</a:t>
            </a:r>
          </a:p>
        </p:txBody>
      </p:sp>
      <p:sp>
        <p:nvSpPr>
          <p:cNvPr id="3" name="Content Placeholder 2"/>
          <p:cNvSpPr>
            <a:spLocks noGrp="1"/>
          </p:cNvSpPr>
          <p:nvPr>
            <p:ph idx="1"/>
          </p:nvPr>
        </p:nvSpPr>
        <p:spPr>
          <a:xfrm>
            <a:off x="504825" y="1374775"/>
            <a:ext cx="8050213" cy="4391025"/>
          </a:xfrm>
        </p:spPr>
        <p:txBody>
          <a:bodyPr/>
          <a:lstStyle/>
          <a:p>
            <a:pPr lvl="0"/>
            <a:r>
              <a:rPr lang="en-US" dirty="0" smtClean="0"/>
              <a:t>Storage </a:t>
            </a:r>
            <a:r>
              <a:rPr lang="en-US" dirty="0"/>
              <a:t>of inventory or equipment supporting a municipal agency function unrelated to the aeronautical use</a:t>
            </a:r>
            <a:r>
              <a:rPr lang="en-US" dirty="0" smtClean="0"/>
              <a:t>.</a:t>
            </a:r>
          </a:p>
          <a:p>
            <a:pPr lvl="0"/>
            <a:endParaRPr lang="en-US" dirty="0"/>
          </a:p>
          <a:p>
            <a:pPr lvl="0"/>
            <a:endParaRPr lang="en-US" dirty="0"/>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18</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625" y="3038331"/>
            <a:ext cx="3981450" cy="2657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98" y="3038331"/>
            <a:ext cx="3971983" cy="2657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6283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are the policy changes for homebuilders?</a:t>
            </a:r>
          </a:p>
        </p:txBody>
      </p:sp>
      <p:sp>
        <p:nvSpPr>
          <p:cNvPr id="3" name="Content Placeholder 2"/>
          <p:cNvSpPr>
            <a:spLocks noGrp="1"/>
          </p:cNvSpPr>
          <p:nvPr>
            <p:ph idx="1"/>
          </p:nvPr>
        </p:nvSpPr>
        <p:spPr/>
        <p:txBody>
          <a:bodyPr/>
          <a:lstStyle/>
          <a:p>
            <a:r>
              <a:rPr lang="en-US" dirty="0"/>
              <a:t>The FAA understands the substantial convenience to aircraft builders of locating the entire aircraft construction process at the same </a:t>
            </a:r>
            <a:r>
              <a:rPr lang="en-US" dirty="0" smtClean="0"/>
              <a:t>location.</a:t>
            </a:r>
          </a:p>
          <a:p>
            <a:endParaRPr lang="en-US" dirty="0" smtClean="0"/>
          </a:p>
          <a:p>
            <a:r>
              <a:rPr lang="en-US" dirty="0"/>
              <a:t>The new policy offers protections that never existed in the FAA's prior policy. </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19</a:t>
            </a:fld>
            <a:endParaRPr lang="en-US" dirty="0"/>
          </a:p>
        </p:txBody>
      </p:sp>
    </p:spTree>
    <p:extLst>
      <p:ext uri="{BB962C8B-B14F-4D97-AF65-F5344CB8AC3E}">
        <p14:creationId xmlns:p14="http://schemas.microsoft.com/office/powerpoint/2010/main" val="2844934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t>
            </a:r>
            <a:r>
              <a:rPr lang="en-US" sz="3600" dirty="0"/>
              <a:t>are the policy changes for homebuilders?</a:t>
            </a:r>
          </a:p>
        </p:txBody>
      </p:sp>
      <p:sp>
        <p:nvSpPr>
          <p:cNvPr id="3" name="Content Placeholder 2"/>
          <p:cNvSpPr>
            <a:spLocks noGrp="1"/>
          </p:cNvSpPr>
          <p:nvPr>
            <p:ph idx="1"/>
          </p:nvPr>
        </p:nvSpPr>
        <p:spPr>
          <a:xfrm>
            <a:off x="485775" y="1308100"/>
            <a:ext cx="8050213" cy="4391025"/>
          </a:xfrm>
        </p:spPr>
        <p:txBody>
          <a:bodyPr/>
          <a:lstStyle/>
          <a:p>
            <a:r>
              <a:rPr lang="en-US" dirty="0"/>
              <a:t>First, the FAA recognizes amateur-built aircraft construction as an aeronautical activity to be accommodated at airports on reasonable terms, without unjust discrimination and without granting an exclusive </a:t>
            </a:r>
            <a:r>
              <a:rPr lang="en-US" dirty="0" smtClean="0"/>
              <a:t>right.</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20</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1168" y="3476625"/>
            <a:ext cx="4261757" cy="2486025"/>
          </a:xfrm>
          <a:prstGeom prst="rect">
            <a:avLst/>
          </a:prstGeom>
        </p:spPr>
      </p:pic>
    </p:spTree>
    <p:extLst>
      <p:ext uri="{BB962C8B-B14F-4D97-AF65-F5344CB8AC3E}">
        <p14:creationId xmlns:p14="http://schemas.microsoft.com/office/powerpoint/2010/main" val="2762358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t>
            </a:r>
            <a:r>
              <a:rPr lang="en-US" sz="3600" dirty="0"/>
              <a:t>are the policy changes for homebuilders?</a:t>
            </a:r>
          </a:p>
        </p:txBody>
      </p:sp>
      <p:sp>
        <p:nvSpPr>
          <p:cNvPr id="3" name="Content Placeholder 2"/>
          <p:cNvSpPr>
            <a:spLocks noGrp="1"/>
          </p:cNvSpPr>
          <p:nvPr>
            <p:ph idx="1"/>
          </p:nvPr>
        </p:nvSpPr>
        <p:spPr>
          <a:xfrm>
            <a:off x="466725" y="1460500"/>
            <a:ext cx="8050213" cy="4391025"/>
          </a:xfrm>
        </p:spPr>
        <p:txBody>
          <a:bodyPr/>
          <a:lstStyle/>
          <a:p>
            <a:r>
              <a:rPr lang="en-US" dirty="0"/>
              <a:t> Second, the new policy provides for the safe construction of amateur-built aircraft in </a:t>
            </a:r>
            <a:r>
              <a:rPr lang="en-US" dirty="0" smtClean="0"/>
              <a:t>hangars.</a:t>
            </a:r>
          </a:p>
          <a:p>
            <a:r>
              <a:rPr lang="en-US" dirty="0"/>
              <a:t>As an airport asset management tool, an airport sponsor leasing a vacant hangar for amateur-built aircraft construction may incorporate progress benchmarks in the lease to ensure the construction project proceeds to completion in a reasonable time.</a:t>
            </a:r>
          </a:p>
        </p:txBody>
      </p:sp>
      <p:sp>
        <p:nvSpPr>
          <p:cNvPr id="4" name="Slide Number Placeholder 3"/>
          <p:cNvSpPr>
            <a:spLocks noGrp="1"/>
          </p:cNvSpPr>
          <p:nvPr>
            <p:ph type="sldNum" sz="quarter" idx="12"/>
          </p:nvPr>
        </p:nvSpPr>
        <p:spPr/>
        <p:txBody>
          <a:bodyPr/>
          <a:lstStyle/>
          <a:p>
            <a:fld id="{78D3ABA1-EA94-43C0-B992-7CBCC31144F1}" type="slidenum">
              <a:rPr lang="en-US" smtClean="0"/>
              <a:pPr/>
              <a:t>21</a:t>
            </a:fld>
            <a:endParaRPr lang="en-US" dirty="0"/>
          </a:p>
        </p:txBody>
      </p:sp>
    </p:spTree>
    <p:extLst>
      <p:ext uri="{BB962C8B-B14F-4D97-AF65-F5344CB8AC3E}">
        <p14:creationId xmlns:p14="http://schemas.microsoft.com/office/powerpoint/2010/main" val="2851694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Some </a:t>
            </a:r>
            <a:r>
              <a:rPr lang="en-US" sz="3200" dirty="0"/>
              <a:t>aspects of aircraft construction may not be permissible in all hangars?</a:t>
            </a:r>
          </a:p>
        </p:txBody>
      </p:sp>
      <p:sp>
        <p:nvSpPr>
          <p:cNvPr id="3" name="Content Placeholder 2"/>
          <p:cNvSpPr>
            <a:spLocks noGrp="1"/>
          </p:cNvSpPr>
          <p:nvPr>
            <p:ph idx="1"/>
          </p:nvPr>
        </p:nvSpPr>
        <p:spPr/>
        <p:txBody>
          <a:bodyPr/>
          <a:lstStyle/>
          <a:p>
            <a:r>
              <a:rPr lang="en-US" dirty="0"/>
              <a:t>Some hangars may not have been designed to accommodate aircraft construction or all phases of aircraft construction. Airport sponsors have an obligation to mitigate inherent hazards in the operation, and to prevent unsafe conditions or practices. </a:t>
            </a:r>
            <a:endParaRPr lang="en-US" dirty="0" smtClean="0"/>
          </a:p>
          <a:p>
            <a:r>
              <a:rPr lang="en-US" dirty="0" smtClean="0"/>
              <a:t>For </a:t>
            </a:r>
            <a:r>
              <a:rPr lang="en-US" dirty="0"/>
              <a:t>example, a sponsor could prohibit painting or other use of volatile or highly flammable materials in a hangar.</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22</a:t>
            </a:fld>
            <a:endParaRPr lang="en-US" dirty="0"/>
          </a:p>
        </p:txBody>
      </p:sp>
      <p:pic>
        <p:nvPicPr>
          <p:cNvPr id="1027" name="Picture 3" descr="C:\Users\donald phillips\AppData\Local\Microsoft\Windows\Temporary Internet Files\Content.IE5\0E4F87Z7\boo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700" y="4267199"/>
            <a:ext cx="1257300" cy="1690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281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744538"/>
            <a:ext cx="8472488" cy="609600"/>
          </a:xfrm>
        </p:spPr>
        <p:txBody>
          <a:bodyPr/>
          <a:lstStyle/>
          <a:p>
            <a:r>
              <a:rPr lang="en-US" sz="3200" dirty="0"/>
              <a:t>Does </a:t>
            </a:r>
            <a:r>
              <a:rPr lang="en-US" sz="3200" dirty="0" smtClean="0"/>
              <a:t>the policy </a:t>
            </a:r>
            <a:r>
              <a:rPr lang="en-US" sz="3200" dirty="0"/>
              <a:t>apply to privately constructed hangars on federally obligated airports?</a:t>
            </a:r>
          </a:p>
        </p:txBody>
      </p:sp>
      <p:sp>
        <p:nvSpPr>
          <p:cNvPr id="3" name="Content Placeholder 2"/>
          <p:cNvSpPr>
            <a:spLocks noGrp="1"/>
          </p:cNvSpPr>
          <p:nvPr>
            <p:ph idx="1"/>
          </p:nvPr>
        </p:nvSpPr>
        <p:spPr/>
        <p:txBody>
          <a:bodyPr/>
          <a:lstStyle/>
          <a:p>
            <a:endParaRPr lang="en-US" dirty="0" smtClean="0"/>
          </a:p>
          <a:p>
            <a:endParaRPr lang="en-US" dirty="0"/>
          </a:p>
          <a:p>
            <a:r>
              <a:rPr lang="en-US" dirty="0" smtClean="0"/>
              <a:t>An </a:t>
            </a:r>
            <a:r>
              <a:rPr lang="en-US" dirty="0"/>
              <a:t>airport sponsor's permission to lease aeronautical land on the airport for construction of a hangar accepts the sponsor's conditions that come with that land, in return for the special benefits of the location. </a:t>
            </a:r>
          </a:p>
        </p:txBody>
      </p:sp>
      <p:sp>
        <p:nvSpPr>
          <p:cNvPr id="4" name="Slide Number Placeholder 3"/>
          <p:cNvSpPr>
            <a:spLocks noGrp="1"/>
          </p:cNvSpPr>
          <p:nvPr>
            <p:ph type="sldNum" sz="quarter" idx="12"/>
          </p:nvPr>
        </p:nvSpPr>
        <p:spPr/>
        <p:txBody>
          <a:bodyPr/>
          <a:lstStyle/>
          <a:p>
            <a:fld id="{78D3ABA1-EA94-43C0-B992-7CBCC31144F1}" type="slidenum">
              <a:rPr lang="en-US" smtClean="0"/>
              <a:pPr/>
              <a:t>23</a:t>
            </a:fld>
            <a:endParaRPr lang="en-US" dirty="0"/>
          </a:p>
        </p:txBody>
      </p:sp>
    </p:spTree>
    <p:extLst>
      <p:ext uri="{BB962C8B-B14F-4D97-AF65-F5344CB8AC3E}">
        <p14:creationId xmlns:p14="http://schemas.microsoft.com/office/powerpoint/2010/main" val="3378851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936625"/>
            <a:ext cx="8050213" cy="4391025"/>
          </a:xfrm>
        </p:spPr>
        <p:txBody>
          <a:bodyPr/>
          <a:lstStyle/>
          <a:p>
            <a:r>
              <a:rPr lang="en-US" dirty="0"/>
              <a:t>The fact that the tenant uses the land through a ground lease with the airport sponsor and constructs the hangar using tenant funds does not affect the airport sponsor's agreement with the FAA</a:t>
            </a:r>
            <a:r>
              <a:rPr lang="en-US" dirty="0" smtClean="0"/>
              <a:t>.</a:t>
            </a:r>
          </a:p>
          <a:p>
            <a:pPr marL="0" indent="0">
              <a:buNone/>
            </a:pPr>
            <a:r>
              <a:rPr lang="en-US" dirty="0" smtClean="0"/>
              <a:t> </a:t>
            </a:r>
          </a:p>
          <a:p>
            <a:r>
              <a:rPr lang="en-US" dirty="0" smtClean="0"/>
              <a:t>That </a:t>
            </a:r>
            <a:r>
              <a:rPr lang="en-US" dirty="0"/>
              <a:t>agreement requires the airport land and facilities, including aircraft hangars, to be used for aeronautical purposes.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24</a:t>
            </a:fld>
            <a:endParaRPr lang="en-US" dirty="0"/>
          </a:p>
        </p:txBody>
      </p:sp>
    </p:spTree>
    <p:extLst>
      <p:ext uri="{BB962C8B-B14F-4D97-AF65-F5344CB8AC3E}">
        <p14:creationId xmlns:p14="http://schemas.microsoft.com/office/powerpoint/2010/main" val="1679779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849313"/>
            <a:ext cx="8472488" cy="609600"/>
          </a:xfrm>
        </p:spPr>
        <p:txBody>
          <a:bodyPr/>
          <a:lstStyle/>
          <a:p>
            <a:r>
              <a:rPr lang="en-US" sz="3200" dirty="0"/>
              <a:t>How does the use of a hangar affect the rent charged?</a:t>
            </a:r>
            <a:r>
              <a:rPr lang="en-US" dirty="0"/>
              <a:t/>
            </a:r>
            <a:br>
              <a:rPr lang="en-US" dirty="0"/>
            </a:br>
            <a:endParaRPr lang="en-US" dirty="0"/>
          </a:p>
        </p:txBody>
      </p:sp>
      <p:sp>
        <p:nvSpPr>
          <p:cNvPr id="3" name="Content Placeholder 2"/>
          <p:cNvSpPr>
            <a:spLocks noGrp="1"/>
          </p:cNvSpPr>
          <p:nvPr>
            <p:ph idx="1"/>
          </p:nvPr>
        </p:nvSpPr>
        <p:spPr>
          <a:xfrm>
            <a:off x="476250" y="1441450"/>
            <a:ext cx="8050213" cy="4391025"/>
          </a:xfrm>
        </p:spPr>
        <p:txBody>
          <a:bodyPr/>
          <a:lstStyle/>
          <a:p>
            <a:r>
              <a:rPr lang="en-US" dirty="0"/>
              <a:t>If a hangar is being used for an aeronautical use, the airport sponsor will generally charge the tenant the airport's standard rate for aeronautical leases, which should recover the airport's costs but which may be less than fair market rent. </a:t>
            </a:r>
            <a:endParaRPr lang="en-US" dirty="0" smtClean="0"/>
          </a:p>
          <a:p>
            <a:r>
              <a:rPr lang="en-US" dirty="0"/>
              <a:t>If the hangar is used for an interim non-aeronautical purpose, the sponsor </a:t>
            </a:r>
            <a:r>
              <a:rPr lang="en-US" u="sng" dirty="0"/>
              <a:t>must</a:t>
            </a:r>
            <a:r>
              <a:rPr lang="en-US" dirty="0"/>
              <a:t> charge a fair market rent for the hangar. </a:t>
            </a:r>
          </a:p>
        </p:txBody>
      </p:sp>
      <p:sp>
        <p:nvSpPr>
          <p:cNvPr id="4" name="Slide Number Placeholder 3"/>
          <p:cNvSpPr>
            <a:spLocks noGrp="1"/>
          </p:cNvSpPr>
          <p:nvPr>
            <p:ph type="sldNum" sz="quarter" idx="12"/>
          </p:nvPr>
        </p:nvSpPr>
        <p:spPr/>
        <p:txBody>
          <a:bodyPr/>
          <a:lstStyle/>
          <a:p>
            <a:fld id="{78D3ABA1-EA94-43C0-B992-7CBCC31144F1}" type="slidenum">
              <a:rPr lang="en-US" smtClean="0"/>
              <a:pPr/>
              <a:t>25</a:t>
            </a:fld>
            <a:endParaRPr lang="en-US" dirty="0"/>
          </a:p>
        </p:txBody>
      </p:sp>
    </p:spTree>
    <p:extLst>
      <p:ext uri="{BB962C8B-B14F-4D97-AF65-F5344CB8AC3E}">
        <p14:creationId xmlns:p14="http://schemas.microsoft.com/office/powerpoint/2010/main" val="4167814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963613"/>
            <a:ext cx="8472488" cy="609600"/>
          </a:xfrm>
        </p:spPr>
        <p:txBody>
          <a:bodyPr/>
          <a:lstStyle/>
          <a:p>
            <a:r>
              <a:rPr lang="en-US" sz="3200" dirty="0"/>
              <a:t>If there is no unsatisfied aviation demand for hangars, can they be leased to generate revenue from non-aeronautical uses?</a:t>
            </a:r>
          </a:p>
        </p:txBody>
      </p:sp>
      <p:sp>
        <p:nvSpPr>
          <p:cNvPr id="3" name="Content Placeholder 2"/>
          <p:cNvSpPr>
            <a:spLocks noGrp="1"/>
          </p:cNvSpPr>
          <p:nvPr>
            <p:ph idx="1"/>
          </p:nvPr>
        </p:nvSpPr>
        <p:spPr>
          <a:xfrm>
            <a:off x="447675" y="2355850"/>
            <a:ext cx="8050213" cy="4391025"/>
          </a:xfrm>
        </p:spPr>
        <p:txBody>
          <a:bodyPr/>
          <a:lstStyle/>
          <a:p>
            <a:r>
              <a:rPr lang="en-US" dirty="0"/>
              <a:t>If a sponsor has empty aeronautical use hangars for which it has no current aeronautical demand, it may seek FAA approval to lease those hangars to non-aeronautical tenants in one of two ways.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26</a:t>
            </a:fld>
            <a:endParaRPr lang="en-US" dirty="0"/>
          </a:p>
        </p:txBody>
      </p:sp>
    </p:spTree>
    <p:extLst>
      <p:ext uri="{BB962C8B-B14F-4D97-AF65-F5344CB8AC3E}">
        <p14:creationId xmlns:p14="http://schemas.microsoft.com/office/powerpoint/2010/main" val="1146499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Hangar Lease</a:t>
            </a:r>
            <a:endParaRPr lang="en-US" dirty="0"/>
          </a:p>
        </p:txBody>
      </p:sp>
      <p:sp>
        <p:nvSpPr>
          <p:cNvPr id="3" name="Content Placeholder 2"/>
          <p:cNvSpPr>
            <a:spLocks noGrp="1"/>
          </p:cNvSpPr>
          <p:nvPr>
            <p:ph idx="1"/>
          </p:nvPr>
        </p:nvSpPr>
        <p:spPr>
          <a:xfrm>
            <a:off x="495300" y="1270000"/>
            <a:ext cx="8050213" cy="4391025"/>
          </a:xfrm>
        </p:spPr>
        <p:txBody>
          <a:bodyPr/>
          <a:lstStyle/>
          <a:p>
            <a:pPr lvl="0"/>
            <a:r>
              <a:rPr lang="en-US" dirty="0"/>
              <a:t>Option 1. When a sponsor wants to lease aeronautical hangars to a tenant for an extended time period (usually 3 to 5 years), it can request FAA approval for interim non-aeronautical use of a hangar until there is demand for an aeronautical purpose. The sponsor </a:t>
            </a:r>
            <a:r>
              <a:rPr lang="en-US" u="sng" dirty="0"/>
              <a:t>must</a:t>
            </a:r>
            <a:r>
              <a:rPr lang="en-US" dirty="0"/>
              <a:t> charge a fair market commercial rental rate for any hangar rental or use for non-aeronautical purposes.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27</a:t>
            </a:fld>
            <a:endParaRPr lang="en-US" dirty="0"/>
          </a:p>
        </p:txBody>
      </p:sp>
    </p:spTree>
    <p:extLst>
      <p:ext uri="{BB962C8B-B14F-4D97-AF65-F5344CB8AC3E}">
        <p14:creationId xmlns:p14="http://schemas.microsoft.com/office/powerpoint/2010/main" val="2838037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Hangar Lease</a:t>
            </a:r>
            <a:endParaRPr lang="en-US" dirty="0"/>
          </a:p>
        </p:txBody>
      </p:sp>
      <p:sp>
        <p:nvSpPr>
          <p:cNvPr id="3" name="Content Placeholder 2"/>
          <p:cNvSpPr>
            <a:spLocks noGrp="1"/>
          </p:cNvSpPr>
          <p:nvPr>
            <p:ph idx="1"/>
          </p:nvPr>
        </p:nvSpPr>
        <p:spPr>
          <a:xfrm>
            <a:off x="514350" y="1146175"/>
            <a:ext cx="8050213" cy="4391025"/>
          </a:xfrm>
        </p:spPr>
        <p:txBody>
          <a:bodyPr/>
          <a:lstStyle/>
          <a:p>
            <a:pPr lvl="0"/>
            <a:r>
              <a:rPr lang="en-US" dirty="0"/>
              <a:t>Option 2. A sponsor may also request FAA approval of a leasing plan for the lease of vacant hangars for non-aeronautical use on a month-to-month basis. Once the sponsor receives initial FAA approval, it may lease the open space for consecutive 30-day periods without further approval. The sponsor </a:t>
            </a:r>
            <a:r>
              <a:rPr lang="en-US" u="sng" dirty="0"/>
              <a:t>must</a:t>
            </a:r>
            <a:r>
              <a:rPr lang="en-US" dirty="0"/>
              <a:t> charge a fair market commercial rental rate for any hangar rental or use for non-aeronautical purposes.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28</a:t>
            </a:fld>
            <a:endParaRPr lang="en-US" dirty="0"/>
          </a:p>
        </p:txBody>
      </p:sp>
    </p:spTree>
    <p:extLst>
      <p:ext uri="{BB962C8B-B14F-4D97-AF65-F5344CB8AC3E}">
        <p14:creationId xmlns:p14="http://schemas.microsoft.com/office/powerpoint/2010/main" val="3753550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Hangar Lease</a:t>
            </a:r>
            <a:endParaRPr lang="en-US" dirty="0"/>
          </a:p>
        </p:txBody>
      </p:sp>
      <p:sp>
        <p:nvSpPr>
          <p:cNvPr id="3" name="Content Placeholder 2"/>
          <p:cNvSpPr>
            <a:spLocks noGrp="1"/>
          </p:cNvSpPr>
          <p:nvPr>
            <p:ph idx="1"/>
          </p:nvPr>
        </p:nvSpPr>
        <p:spPr>
          <a:xfrm>
            <a:off x="447675" y="1076323"/>
            <a:ext cx="8050213" cy="4391025"/>
          </a:xfrm>
        </p:spPr>
        <p:txBody>
          <a:bodyPr/>
          <a:lstStyle/>
          <a:p>
            <a:r>
              <a:rPr lang="en-US" dirty="0"/>
              <a:t>Aeronautical use must receive priority and accommodation over non-aeronautical use, even if the rental rate would be higher for the non-aeronautical use.</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29</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24" y="2868434"/>
            <a:ext cx="4054476" cy="2894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C:\Users\donald phillips\AppData\Local\Microsoft\Windows\Temporary Internet Files\Content.IE5\86MBSMZU\1330433-Happy-Salesman-with-Cash-2[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809875"/>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189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Aviation Museums and Non-Profits</a:t>
            </a:r>
            <a:endParaRPr lang="en-US" sz="2800" dirty="0"/>
          </a:p>
        </p:txBody>
      </p:sp>
      <p:sp>
        <p:nvSpPr>
          <p:cNvPr id="3" name="Content Placeholder 2"/>
          <p:cNvSpPr>
            <a:spLocks noGrp="1"/>
          </p:cNvSpPr>
          <p:nvPr>
            <p:ph idx="1"/>
          </p:nvPr>
        </p:nvSpPr>
        <p:spPr>
          <a:xfrm>
            <a:off x="495300" y="1044101"/>
            <a:ext cx="8050213" cy="4391025"/>
          </a:xfrm>
        </p:spPr>
        <p:txBody>
          <a:bodyPr/>
          <a:lstStyle/>
          <a:p>
            <a:r>
              <a:rPr lang="en-US" sz="2600" dirty="0" smtClean="0"/>
              <a:t>Aviation museums and non-profit organizations that promote aviation should not be excluded from hangars:</a:t>
            </a:r>
            <a:endParaRPr lang="en-US" dirty="0"/>
          </a:p>
          <a:p>
            <a:pPr lvl="1"/>
            <a:r>
              <a:rPr lang="en-US" sz="2200" dirty="0" smtClean="0"/>
              <a:t>Aviation museums and non-profit aviation-related organizations may have access to airport property at less than FMV (Revenue Use Policy).</a:t>
            </a:r>
          </a:p>
          <a:p>
            <a:pPr lvl="1"/>
            <a:r>
              <a:rPr lang="en-US" sz="2200" dirty="0" smtClean="0"/>
              <a:t>There is no special reason for such activities to displace aircraft owners seeking hangar space for storage of operating aircraft, unless the activity itself involves use and storage of aircraft.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30</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3492" y="4430478"/>
            <a:ext cx="4045837" cy="1549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5623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discretion does the policy allow the airport sponsor?</a:t>
            </a:r>
          </a:p>
        </p:txBody>
      </p:sp>
      <p:sp>
        <p:nvSpPr>
          <p:cNvPr id="3" name="Content Placeholder 2"/>
          <p:cNvSpPr>
            <a:spLocks noGrp="1"/>
          </p:cNvSpPr>
          <p:nvPr>
            <p:ph idx="1"/>
          </p:nvPr>
        </p:nvSpPr>
        <p:spPr/>
        <p:txBody>
          <a:bodyPr/>
          <a:lstStyle/>
          <a:p>
            <a:r>
              <a:rPr lang="en-US" dirty="0" smtClean="0"/>
              <a:t>Preserves </a:t>
            </a:r>
            <a:r>
              <a:rPr lang="en-US" dirty="0"/>
              <a:t>the airport sponsor's discretion to manage or address issues </a:t>
            </a:r>
            <a:endParaRPr lang="en-US" dirty="0" smtClean="0"/>
          </a:p>
          <a:p>
            <a:endParaRPr lang="en-US" dirty="0" smtClean="0"/>
          </a:p>
          <a:p>
            <a:pPr lvl="0"/>
            <a:r>
              <a:rPr lang="en-US" dirty="0" smtClean="0"/>
              <a:t>Provides </a:t>
            </a:r>
            <a:r>
              <a:rPr lang="en-US" dirty="0"/>
              <a:t>protection against claims of discrimination by imposing consistent rules for incidental storage in all similar facilities at the airport;</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31</a:t>
            </a:fld>
            <a:endParaRPr lang="en-US" dirty="0"/>
          </a:p>
        </p:txBody>
      </p:sp>
    </p:spTree>
    <p:extLst>
      <p:ext uri="{BB962C8B-B14F-4D97-AF65-F5344CB8AC3E}">
        <p14:creationId xmlns:p14="http://schemas.microsoft.com/office/powerpoint/2010/main" val="1969440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lvl="0"/>
            <a:r>
              <a:rPr lang="en-US" dirty="0" smtClean="0"/>
              <a:t>Provides </a:t>
            </a:r>
            <a:r>
              <a:rPr lang="en-US" dirty="0"/>
              <a:t>airport sponsors with the ability to permit certain non-aeronautical items to be stored in hangars provided the items do not interfere with the aeronautical use of the hangar;</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32</a:t>
            </a:fld>
            <a:endParaRPr lang="en-US" dirty="0"/>
          </a:p>
        </p:txBody>
      </p:sp>
    </p:spTree>
    <p:extLst>
      <p:ext uri="{BB962C8B-B14F-4D97-AF65-F5344CB8AC3E}">
        <p14:creationId xmlns:p14="http://schemas.microsoft.com/office/powerpoint/2010/main" val="1285194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lvl="0"/>
            <a:r>
              <a:rPr lang="en-US" dirty="0" smtClean="0"/>
              <a:t>Allows </a:t>
            </a:r>
            <a:r>
              <a:rPr lang="en-US" dirty="0"/>
              <a:t>an airport sponsor to request FAA approval of an interim use of a hangar for non-aeronautical purposes for a period of 3 to 5 years; </a:t>
            </a:r>
            <a:r>
              <a:rPr lang="en-US" dirty="0" smtClean="0"/>
              <a:t>and</a:t>
            </a:r>
          </a:p>
          <a:p>
            <a:pPr lvl="0"/>
            <a:endParaRPr lang="en-US" dirty="0"/>
          </a:p>
          <a:p>
            <a:pPr lvl="0"/>
            <a:r>
              <a:rPr lang="en-US" dirty="0" smtClean="0"/>
              <a:t>Allows </a:t>
            </a:r>
            <a:r>
              <a:rPr lang="en-US" dirty="0"/>
              <a:t>an airport sponsor to request FAA approval of a leasing plan for the lease of vacant hangars for non-aeronautical use on a month-to-month basis.</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33</a:t>
            </a:fld>
            <a:endParaRPr lang="en-US" dirty="0"/>
          </a:p>
        </p:txBody>
      </p:sp>
    </p:spTree>
    <p:extLst>
      <p:ext uri="{BB962C8B-B14F-4D97-AF65-F5344CB8AC3E}">
        <p14:creationId xmlns:p14="http://schemas.microsoft.com/office/powerpoint/2010/main" val="1119663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1627" y="2342153"/>
            <a:ext cx="2833798"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Policy Discussion</a:t>
            </a:r>
            <a:endParaRPr lang="en-US" dirty="0"/>
          </a:p>
        </p:txBody>
      </p:sp>
      <p:sp>
        <p:nvSpPr>
          <p:cNvPr id="3" name="Content Placeholder 2"/>
          <p:cNvSpPr>
            <a:spLocks noGrp="1"/>
          </p:cNvSpPr>
          <p:nvPr>
            <p:ph idx="1"/>
          </p:nvPr>
        </p:nvSpPr>
        <p:spPr>
          <a:xfrm>
            <a:off x="197366" y="1125353"/>
            <a:ext cx="6341436" cy="4391025"/>
          </a:xfrm>
        </p:spPr>
        <p:txBody>
          <a:bodyPr/>
          <a:lstStyle/>
          <a:p>
            <a:r>
              <a:rPr lang="en-US" sz="2600" dirty="0" smtClean="0"/>
              <a:t>Allow some leisure spaces in a hangar, such as a lounge or seating area and kitchen, in recognition of the time many owners spend at the airport:</a:t>
            </a:r>
          </a:p>
          <a:p>
            <a:pPr lvl="1"/>
            <a:r>
              <a:rPr lang="en-US" sz="2200" dirty="0" smtClean="0"/>
              <a:t>The final policy does not include any special provisions for lounge areas or kitchens either permitting or prohibiting these areas.</a:t>
            </a:r>
          </a:p>
          <a:p>
            <a:pPr lvl="1"/>
            <a:r>
              <a:rPr lang="en-US" sz="2200" dirty="0" smtClean="0"/>
              <a:t>The policy requires that any non-aviation related items in a hangar not interfere in any way with the primary use of the hangar for aircraft storage and movement.</a:t>
            </a:r>
            <a:endParaRPr lang="en-US" sz="2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34</a:t>
            </a:fld>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1627" y="124047"/>
            <a:ext cx="272415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802" y="4186238"/>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36618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450" y="2900143"/>
            <a:ext cx="1994822" cy="1475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Policy Discussion</a:t>
            </a:r>
            <a:endParaRPr lang="en-US" dirty="0"/>
          </a:p>
        </p:txBody>
      </p:sp>
      <p:sp>
        <p:nvSpPr>
          <p:cNvPr id="3" name="Content Placeholder 2"/>
          <p:cNvSpPr>
            <a:spLocks noGrp="1"/>
          </p:cNvSpPr>
          <p:nvPr>
            <p:ph idx="1"/>
          </p:nvPr>
        </p:nvSpPr>
        <p:spPr>
          <a:xfrm>
            <a:off x="229486" y="853176"/>
            <a:ext cx="7117612" cy="4391025"/>
          </a:xfrm>
        </p:spPr>
        <p:txBody>
          <a:bodyPr/>
          <a:lstStyle/>
          <a:p>
            <a:r>
              <a:rPr lang="en-US" sz="2600" dirty="0" smtClean="0"/>
              <a:t>The time that an inoperable aircraft can be stored in a hangar should be clarified, because repairs can sometimes involve periods of inactivity:</a:t>
            </a:r>
          </a:p>
          <a:p>
            <a:pPr lvl="1"/>
            <a:r>
              <a:rPr lang="en-US" sz="2200" dirty="0" smtClean="0"/>
              <a:t>“Operational aircraft” does not necessarily mean an aircraft fueled and ready to fly.</a:t>
            </a:r>
          </a:p>
          <a:p>
            <a:pPr lvl="1"/>
            <a:r>
              <a:rPr lang="en-US" sz="2200" dirty="0" smtClean="0"/>
              <a:t>Aircraft experience downtime for maintenance and repair and for other routine and exceptional reasons.</a:t>
            </a:r>
          </a:p>
          <a:p>
            <a:pPr lvl="1"/>
            <a:r>
              <a:rPr lang="en-US" sz="2200" dirty="0" smtClean="0"/>
              <a:t>An airport operator should be able to determine whether a particular aircraft is likely to become operational in a reasonable time or not and incorporate provisions in the hangar lease to provide for either possibility.</a:t>
            </a:r>
            <a:endParaRPr lang="en-US" sz="2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35</a:t>
            </a:fld>
            <a:endParaRPr lang="en-US" dirty="0"/>
          </a:p>
        </p:txBody>
      </p:sp>
    </p:spTree>
    <p:extLst>
      <p:ext uri="{BB962C8B-B14F-4D97-AF65-F5344CB8AC3E}">
        <p14:creationId xmlns:p14="http://schemas.microsoft.com/office/powerpoint/2010/main" val="21093119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Recap</a:t>
            </a:r>
            <a:endParaRPr lang="en-US" dirty="0"/>
          </a:p>
        </p:txBody>
      </p:sp>
      <p:sp>
        <p:nvSpPr>
          <p:cNvPr id="3" name="Content Placeholder 2"/>
          <p:cNvSpPr>
            <a:spLocks noGrp="1"/>
          </p:cNvSpPr>
          <p:nvPr>
            <p:ph idx="1"/>
          </p:nvPr>
        </p:nvSpPr>
        <p:spPr/>
        <p:txBody>
          <a:bodyPr/>
          <a:lstStyle/>
          <a:p>
            <a:r>
              <a:rPr lang="en-US" dirty="0" smtClean="0"/>
              <a:t>Applies to all aircraft storage areas or facilities on a federally obligated airport unless designated for non-aeronautical use on an approved ALP or otherwise approved for non-aviation use by the FAA.</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36</a:t>
            </a:fld>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3969" y="4046021"/>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9321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Recap</a:t>
            </a:r>
            <a:endParaRPr lang="en-US" dirty="0"/>
          </a:p>
        </p:txBody>
      </p:sp>
      <p:sp>
        <p:nvSpPr>
          <p:cNvPr id="3" name="Content Placeholder 2"/>
          <p:cNvSpPr>
            <a:spLocks noGrp="1"/>
          </p:cNvSpPr>
          <p:nvPr>
            <p:ph idx="1"/>
          </p:nvPr>
        </p:nvSpPr>
        <p:spPr>
          <a:xfrm>
            <a:off x="388975" y="997763"/>
            <a:ext cx="8050213" cy="4391025"/>
          </a:xfrm>
        </p:spPr>
        <p:txBody>
          <a:bodyPr/>
          <a:lstStyle/>
          <a:p>
            <a:r>
              <a:rPr lang="en-US" sz="2600" dirty="0" smtClean="0"/>
              <a:t>Hangars must be used for aeronautical purposes unless otherwise approved by FAA.</a:t>
            </a:r>
          </a:p>
          <a:p>
            <a:r>
              <a:rPr lang="en-US" sz="2600" dirty="0" smtClean="0"/>
              <a:t>Aeronautical Uses for Hangars Include:</a:t>
            </a:r>
          </a:p>
          <a:p>
            <a:pPr lvl="1"/>
            <a:r>
              <a:rPr lang="en-US" sz="2200" dirty="0" smtClean="0"/>
              <a:t>Storage of active aircraft</a:t>
            </a:r>
          </a:p>
          <a:p>
            <a:pPr lvl="1"/>
            <a:r>
              <a:rPr lang="en-US" sz="2200" dirty="0" smtClean="0"/>
              <a:t>Final assembly of aircraft under construction</a:t>
            </a:r>
          </a:p>
          <a:p>
            <a:pPr lvl="1"/>
            <a:r>
              <a:rPr lang="en-US" sz="2200" dirty="0" smtClean="0"/>
              <a:t>Non-commercial construction of amateur-built or kit-built aircraft.</a:t>
            </a:r>
          </a:p>
          <a:p>
            <a:pPr lvl="1"/>
            <a:r>
              <a:rPr lang="en-US" sz="2200" dirty="0" smtClean="0"/>
              <a:t>Maintenance, repair, or refurbishment of aircraft, but not the indefinite storage of nonoperational aircraft.</a:t>
            </a:r>
          </a:p>
          <a:p>
            <a:pPr lvl="1"/>
            <a:r>
              <a:rPr lang="en-US" sz="2200" dirty="0" smtClean="0"/>
              <a:t>Storage of aircraft handling equipment, e.g., </a:t>
            </a:r>
            <a:r>
              <a:rPr lang="en-US" sz="2200" dirty="0" err="1" smtClean="0"/>
              <a:t>towbars</a:t>
            </a:r>
            <a:r>
              <a:rPr lang="en-US" sz="2200" dirty="0" smtClean="0"/>
              <a:t>, glider tow equipment, workbenches, and tools and materials used in the servicing, maintenance, repair or outfitting of aircraft.</a:t>
            </a:r>
            <a:endParaRPr lang="en-US" sz="2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37</a:t>
            </a:fld>
            <a:endParaRPr lang="en-US" dirty="0"/>
          </a:p>
        </p:txBody>
      </p:sp>
    </p:spTree>
    <p:extLst>
      <p:ext uri="{BB962C8B-B14F-4D97-AF65-F5344CB8AC3E}">
        <p14:creationId xmlns:p14="http://schemas.microsoft.com/office/powerpoint/2010/main" val="9254890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a:t>
            </a:r>
            <a:r>
              <a:rPr lang="en-US" dirty="0" smtClean="0"/>
              <a:t>Recap</a:t>
            </a:r>
            <a:endParaRPr lang="en-US" dirty="0"/>
          </a:p>
        </p:txBody>
      </p:sp>
      <p:sp>
        <p:nvSpPr>
          <p:cNvPr id="3" name="Content Placeholder 2"/>
          <p:cNvSpPr>
            <a:spLocks noGrp="1"/>
          </p:cNvSpPr>
          <p:nvPr>
            <p:ph idx="1"/>
          </p:nvPr>
        </p:nvSpPr>
        <p:spPr/>
        <p:txBody>
          <a:bodyPr/>
          <a:lstStyle/>
          <a:p>
            <a:r>
              <a:rPr lang="en-US" dirty="0" smtClean="0"/>
              <a:t>Airport sponsors may permit non-aeronautical items to be stored in hangars provided the items don’t interfere with the aeronautical use of the hangar.</a:t>
            </a:r>
          </a:p>
        </p:txBody>
      </p:sp>
      <p:sp>
        <p:nvSpPr>
          <p:cNvPr id="4" name="Slide Number Placeholder 3"/>
          <p:cNvSpPr>
            <a:spLocks noGrp="1"/>
          </p:cNvSpPr>
          <p:nvPr>
            <p:ph type="sldNum" sz="quarter" idx="12"/>
          </p:nvPr>
        </p:nvSpPr>
        <p:spPr/>
        <p:txBody>
          <a:bodyPr/>
          <a:lstStyle/>
          <a:p>
            <a:fld id="{78D3ABA1-EA94-43C0-B992-7CBCC31144F1}" type="slidenum">
              <a:rPr lang="en-US" smtClean="0"/>
              <a:pPr/>
              <a:t>38</a:t>
            </a:fld>
            <a:endParaRPr lang="en-US" dirty="0"/>
          </a:p>
        </p:txBody>
      </p:sp>
    </p:spTree>
    <p:extLst>
      <p:ext uri="{BB962C8B-B14F-4D97-AF65-F5344CB8AC3E}">
        <p14:creationId xmlns:p14="http://schemas.microsoft.com/office/powerpoint/2010/main" val="35873751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a:t>
            </a:r>
            <a:r>
              <a:rPr lang="en-US" dirty="0" smtClean="0"/>
              <a:t>Recap</a:t>
            </a:r>
            <a:endParaRPr lang="en-US" dirty="0"/>
          </a:p>
        </p:txBody>
      </p:sp>
      <p:sp>
        <p:nvSpPr>
          <p:cNvPr id="3" name="Content Placeholder 2"/>
          <p:cNvSpPr>
            <a:spLocks noGrp="1"/>
          </p:cNvSpPr>
          <p:nvPr>
            <p:ph idx="1"/>
          </p:nvPr>
        </p:nvSpPr>
        <p:spPr>
          <a:xfrm>
            <a:off x="420872" y="997762"/>
            <a:ext cx="8050213" cy="4391025"/>
          </a:xfrm>
        </p:spPr>
        <p:txBody>
          <a:bodyPr/>
          <a:lstStyle/>
          <a:p>
            <a:r>
              <a:rPr lang="en-US" sz="2600" dirty="0"/>
              <a:t>FAA will generally not consider items to interfere unless items:</a:t>
            </a:r>
          </a:p>
          <a:p>
            <a:pPr lvl="1"/>
            <a:r>
              <a:rPr lang="en-US" sz="2200" dirty="0" smtClean="0"/>
              <a:t>Impede the movement of the aircraft in and out of the hangar.</a:t>
            </a:r>
          </a:p>
          <a:p>
            <a:pPr lvl="1"/>
            <a:r>
              <a:rPr lang="en-US" sz="2200" dirty="0" smtClean="0"/>
              <a:t>Displace aeronautical contents of the hangar.  A vehicle parked at the hangar while the vehicle owner is using the aircraft is not considered to displace the aircraft.</a:t>
            </a:r>
          </a:p>
          <a:p>
            <a:pPr lvl="1"/>
            <a:r>
              <a:rPr lang="en-US" sz="2200" dirty="0" smtClean="0"/>
              <a:t>Are used for the conduct of a non-aeronautical business or municipal agency function from the hangar.</a:t>
            </a:r>
          </a:p>
          <a:p>
            <a:pPr lvl="1"/>
            <a:r>
              <a:rPr lang="en-US" sz="2200" dirty="0" smtClean="0"/>
              <a:t>Are stored in violation of airport rules and regulations, lease provisions, building codes, or local ordinances.</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39</a:t>
            </a:fld>
            <a:endParaRPr lang="en-US" dirty="0"/>
          </a:p>
        </p:txBody>
      </p:sp>
    </p:spTree>
    <p:extLst>
      <p:ext uri="{BB962C8B-B14F-4D97-AF65-F5344CB8AC3E}">
        <p14:creationId xmlns:p14="http://schemas.microsoft.com/office/powerpoint/2010/main" val="25668934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a:t>
            </a:r>
            <a:r>
              <a:rPr lang="en-US" dirty="0" smtClean="0"/>
              <a:t>Recap</a:t>
            </a:r>
            <a:endParaRPr lang="en-US" dirty="0"/>
          </a:p>
        </p:txBody>
      </p:sp>
      <p:sp>
        <p:nvSpPr>
          <p:cNvPr id="3" name="Content Placeholder 2"/>
          <p:cNvSpPr>
            <a:spLocks noGrp="1"/>
          </p:cNvSpPr>
          <p:nvPr>
            <p:ph idx="1"/>
          </p:nvPr>
        </p:nvSpPr>
        <p:spPr>
          <a:xfrm>
            <a:off x="454357" y="1180579"/>
            <a:ext cx="8050213" cy="4391025"/>
          </a:xfrm>
        </p:spPr>
        <p:txBody>
          <a:bodyPr/>
          <a:lstStyle/>
          <a:p>
            <a:r>
              <a:rPr lang="en-US" dirty="0" smtClean="0"/>
              <a:t>Hangars may not be used as residences (limited exceptions)</a:t>
            </a:r>
          </a:p>
          <a:p>
            <a:r>
              <a:rPr lang="en-US" dirty="0" smtClean="0"/>
              <a:t>FAA differentiates between typical pilot resting facility or aircrew quarters vs. hangar residence or hangar home.</a:t>
            </a:r>
          </a:p>
          <a:p>
            <a:r>
              <a:rPr lang="en-US" dirty="0" smtClean="0"/>
              <a:t>Policy applies regardless of whether the hangar occupant leases the hangar from the airport sponsor or the hangar occupant constructed the hangar at their own expense while holding a ground lease.</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40</a:t>
            </a:fld>
            <a:endParaRPr lang="en-US" dirty="0"/>
          </a:p>
        </p:txBody>
      </p:sp>
    </p:spTree>
    <p:extLst>
      <p:ext uri="{BB962C8B-B14F-4D97-AF65-F5344CB8AC3E}">
        <p14:creationId xmlns:p14="http://schemas.microsoft.com/office/powerpoint/2010/main" val="1565755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a:t>
            </a:r>
            <a:r>
              <a:rPr lang="en-US" dirty="0" err="1" smtClean="0"/>
              <a:t>Nonaeronautical</a:t>
            </a:r>
            <a:r>
              <a:rPr lang="en-US" dirty="0" smtClean="0"/>
              <a:t> Use</a:t>
            </a:r>
            <a:endParaRPr lang="en-US" dirty="0"/>
          </a:p>
        </p:txBody>
      </p:sp>
      <p:sp>
        <p:nvSpPr>
          <p:cNvPr id="3" name="Content Placeholder 2"/>
          <p:cNvSpPr>
            <a:spLocks noGrp="1"/>
          </p:cNvSpPr>
          <p:nvPr>
            <p:ph idx="1"/>
          </p:nvPr>
        </p:nvSpPr>
        <p:spPr/>
        <p:txBody>
          <a:bodyPr/>
          <a:lstStyle/>
          <a:p>
            <a:r>
              <a:rPr lang="en-US" dirty="0" smtClean="0"/>
              <a:t>Sponsor is considered to have FAA approval for non-aeronautical use of a hangar in the following cases:</a:t>
            </a:r>
          </a:p>
          <a:p>
            <a:pPr lvl="1"/>
            <a:r>
              <a:rPr lang="en-US" dirty="0" smtClean="0"/>
              <a:t>FAA advance approval of an </a:t>
            </a:r>
            <a:r>
              <a:rPr lang="en-US" i="1" dirty="0" smtClean="0"/>
              <a:t>interim use;(3-5 years)</a:t>
            </a:r>
          </a:p>
          <a:p>
            <a:pPr lvl="1"/>
            <a:r>
              <a:rPr lang="en-US" dirty="0" smtClean="0"/>
              <a:t>FAA approval of a </a:t>
            </a:r>
            <a:r>
              <a:rPr lang="en-US" i="1" dirty="0" smtClean="0"/>
              <a:t>month-to-month leasing plan;</a:t>
            </a:r>
          </a:p>
          <a:p>
            <a:pPr lvl="1"/>
            <a:r>
              <a:rPr lang="en-US" dirty="0" smtClean="0"/>
              <a:t>Advance written release by the FAA for all other non-aeronautical uses of designated aeronautical facilities.</a:t>
            </a:r>
          </a:p>
          <a:p>
            <a:pPr lvl="1"/>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41</a:t>
            </a:fld>
            <a:endParaRPr lang="en-US" dirty="0"/>
          </a:p>
        </p:txBody>
      </p:sp>
    </p:spTree>
    <p:extLst>
      <p:ext uri="{BB962C8B-B14F-4D97-AF65-F5344CB8AC3E}">
        <p14:creationId xmlns:p14="http://schemas.microsoft.com/office/powerpoint/2010/main" val="13767066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a:t>
            </a:r>
            <a:r>
              <a:rPr lang="en-US" dirty="0" err="1"/>
              <a:t>Nonaeronautical</a:t>
            </a:r>
            <a:r>
              <a:rPr lang="en-US" dirty="0"/>
              <a:t> Use</a:t>
            </a:r>
          </a:p>
        </p:txBody>
      </p:sp>
      <p:sp>
        <p:nvSpPr>
          <p:cNvPr id="3" name="Content Placeholder 2"/>
          <p:cNvSpPr>
            <a:spLocks noGrp="1"/>
          </p:cNvSpPr>
          <p:nvPr>
            <p:ph idx="1"/>
          </p:nvPr>
        </p:nvSpPr>
        <p:spPr>
          <a:xfrm>
            <a:off x="474035" y="1263576"/>
            <a:ext cx="8050213" cy="4391025"/>
          </a:xfrm>
        </p:spPr>
        <p:txBody>
          <a:bodyPr/>
          <a:lstStyle/>
          <a:p>
            <a:r>
              <a:rPr lang="en-US" sz="2600" dirty="0" smtClean="0"/>
              <a:t>Advance approval of Month-to-Month Leasing Plan:</a:t>
            </a:r>
          </a:p>
          <a:p>
            <a:pPr lvl="1"/>
            <a:r>
              <a:rPr lang="en-US" sz="2200" dirty="0" smtClean="0"/>
              <a:t>Sponsor can obtain written approval for month-to-month </a:t>
            </a:r>
            <a:r>
              <a:rPr lang="en-US" sz="2200" u="sng" dirty="0" smtClean="0"/>
              <a:t>leasing plan</a:t>
            </a:r>
            <a:r>
              <a:rPr lang="en-US" sz="2200" dirty="0" smtClean="0"/>
              <a:t> for non-aero use of vacant facilities from the ADO.</a:t>
            </a:r>
          </a:p>
          <a:p>
            <a:pPr lvl="1"/>
            <a:r>
              <a:rPr lang="en-US" sz="2200" dirty="0" smtClean="0"/>
              <a:t>The plan must provide for leases that include an enforceable provision for tenant to vacate on a 30-day notice.</a:t>
            </a:r>
          </a:p>
          <a:p>
            <a:pPr lvl="1"/>
            <a:r>
              <a:rPr lang="en-US" sz="2200" dirty="0" smtClean="0"/>
              <a:t>If sponsor receives a request for aero use and no other suitable space is available the sponsor will notify the month-to-month tenant to vacate.</a:t>
            </a:r>
          </a:p>
          <a:p>
            <a:pPr lvl="1"/>
            <a:r>
              <a:rPr lang="en-US" sz="2200" dirty="0" smtClean="0"/>
              <a:t>Required to charge non-aeronautical Fair Market Rental fees even on interim basis.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42</a:t>
            </a:fld>
            <a:endParaRPr lang="en-US" dirty="0"/>
          </a:p>
        </p:txBody>
      </p:sp>
    </p:spTree>
    <p:extLst>
      <p:ext uri="{BB962C8B-B14F-4D97-AF65-F5344CB8AC3E}">
        <p14:creationId xmlns:p14="http://schemas.microsoft.com/office/powerpoint/2010/main" val="37292408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a:t>
            </a:r>
            <a:r>
              <a:rPr lang="en-US" dirty="0" err="1"/>
              <a:t>Nonaeronautical</a:t>
            </a:r>
            <a:r>
              <a:rPr lang="en-US" dirty="0"/>
              <a:t> Use</a:t>
            </a:r>
          </a:p>
        </p:txBody>
      </p:sp>
      <p:sp>
        <p:nvSpPr>
          <p:cNvPr id="3" name="Content Placeholder 2"/>
          <p:cNvSpPr>
            <a:spLocks noGrp="1"/>
          </p:cNvSpPr>
          <p:nvPr>
            <p:ph idx="1"/>
          </p:nvPr>
        </p:nvSpPr>
        <p:spPr/>
        <p:txBody>
          <a:bodyPr/>
          <a:lstStyle/>
          <a:p>
            <a:r>
              <a:rPr lang="en-US" dirty="0" smtClean="0"/>
              <a:t>Month-to-Month Leasing Plan request should include:</a:t>
            </a:r>
          </a:p>
          <a:p>
            <a:pPr lvl="1"/>
            <a:r>
              <a:rPr lang="en-US" dirty="0" smtClean="0"/>
              <a:t>Inventory of aeronautical and non-aeronautical land/uses;</a:t>
            </a:r>
          </a:p>
          <a:p>
            <a:pPr lvl="1"/>
            <a:r>
              <a:rPr lang="en-US" dirty="0" smtClean="0"/>
              <a:t>Information on vacancy rates;</a:t>
            </a:r>
          </a:p>
          <a:p>
            <a:pPr lvl="1"/>
            <a:r>
              <a:rPr lang="en-US" dirty="0" smtClean="0"/>
              <a:t>The sponsor’s procedures for accepting new requests for aeronautical use;</a:t>
            </a:r>
          </a:p>
          <a:p>
            <a:pPr lvl="1"/>
            <a:r>
              <a:rPr lang="en-US" dirty="0" smtClean="0"/>
              <a:t>Assurance that facilities can be returned to aeronautical use when there is renewed aeronautical demand for hangar space.</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43</a:t>
            </a:fld>
            <a:endParaRPr lang="en-US" dirty="0"/>
          </a:p>
        </p:txBody>
      </p:sp>
    </p:spTree>
    <p:extLst>
      <p:ext uri="{BB962C8B-B14F-4D97-AF65-F5344CB8AC3E}">
        <p14:creationId xmlns:p14="http://schemas.microsoft.com/office/powerpoint/2010/main" val="27720789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1552" y="4337216"/>
            <a:ext cx="1529473" cy="1701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Final Policy – Construction of Aircraft</a:t>
            </a:r>
            <a:endParaRPr lang="en-US" dirty="0"/>
          </a:p>
        </p:txBody>
      </p:sp>
      <p:sp>
        <p:nvSpPr>
          <p:cNvPr id="3" name="Content Placeholder 2"/>
          <p:cNvSpPr>
            <a:spLocks noGrp="1"/>
          </p:cNvSpPr>
          <p:nvPr>
            <p:ph idx="1"/>
          </p:nvPr>
        </p:nvSpPr>
        <p:spPr/>
        <p:txBody>
          <a:bodyPr/>
          <a:lstStyle/>
          <a:p>
            <a:r>
              <a:rPr lang="en-US" u="sng" dirty="0" smtClean="0"/>
              <a:t>Non-Commercial</a:t>
            </a:r>
            <a:r>
              <a:rPr lang="en-US" dirty="0" smtClean="0"/>
              <a:t> construction of amateur-built or kit-built aircraft is considered an aeronautical activity.</a:t>
            </a:r>
          </a:p>
          <a:p>
            <a:r>
              <a:rPr lang="en-US" dirty="0" smtClean="0"/>
              <a:t>No FAA approval required</a:t>
            </a:r>
          </a:p>
          <a:p>
            <a:r>
              <a:rPr lang="en-US" dirty="0" smtClean="0"/>
              <a:t>Sponsors should consider incorporating construction progress targets in lease.</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44</a:t>
            </a:fld>
            <a:endParaRPr lang="en-US" dirty="0"/>
          </a:p>
        </p:txBody>
      </p:sp>
    </p:spTree>
    <p:extLst>
      <p:ext uri="{BB962C8B-B14F-4D97-AF65-F5344CB8AC3E}">
        <p14:creationId xmlns:p14="http://schemas.microsoft.com/office/powerpoint/2010/main" val="1394229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No Right to Non-Aeronautical Use</a:t>
            </a:r>
            <a:endParaRPr lang="en-US" dirty="0"/>
          </a:p>
        </p:txBody>
      </p:sp>
      <p:sp>
        <p:nvSpPr>
          <p:cNvPr id="3" name="Content Placeholder 2"/>
          <p:cNvSpPr>
            <a:spLocks noGrp="1"/>
          </p:cNvSpPr>
          <p:nvPr>
            <p:ph idx="1"/>
          </p:nvPr>
        </p:nvSpPr>
        <p:spPr/>
        <p:txBody>
          <a:bodyPr/>
          <a:lstStyle/>
          <a:p>
            <a:r>
              <a:rPr lang="en-US" dirty="0" smtClean="0"/>
              <a:t>This policy allows some incidental storage of non-aeronautical items in hangars that don’t interfere with aeronautical use.  </a:t>
            </a:r>
          </a:p>
          <a:p>
            <a:r>
              <a:rPr lang="en-US" dirty="0" smtClean="0"/>
              <a:t>Policy neither creates nor constitutes a right to store non-aeronautical items in hangars.</a:t>
            </a:r>
          </a:p>
          <a:p>
            <a:r>
              <a:rPr lang="en-US" dirty="0" smtClean="0"/>
              <a:t>Airport sponsor may restrict or prohibit storage of non-aeronautical items.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45</a:t>
            </a:fld>
            <a:endParaRPr lang="en-US" dirty="0"/>
          </a:p>
        </p:txBody>
      </p:sp>
    </p:spTree>
    <p:extLst>
      <p:ext uri="{BB962C8B-B14F-4D97-AF65-F5344CB8AC3E}">
        <p14:creationId xmlns:p14="http://schemas.microsoft.com/office/powerpoint/2010/main" val="33229409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Sponsor Compliance Actions</a:t>
            </a:r>
            <a:endParaRPr lang="en-US" dirty="0"/>
          </a:p>
        </p:txBody>
      </p:sp>
      <p:sp>
        <p:nvSpPr>
          <p:cNvPr id="3" name="Content Placeholder 2"/>
          <p:cNvSpPr>
            <a:spLocks noGrp="1"/>
          </p:cNvSpPr>
          <p:nvPr>
            <p:ph idx="1"/>
          </p:nvPr>
        </p:nvSpPr>
        <p:spPr/>
        <p:txBody>
          <a:bodyPr/>
          <a:lstStyle/>
          <a:p>
            <a:r>
              <a:rPr lang="en-US" dirty="0" smtClean="0"/>
              <a:t>Sponsors should have a program to routinely monitor use of hangars and take measures to eliminate and prevent unapproved non-aeronautical use of hangars.</a:t>
            </a:r>
          </a:p>
          <a:p>
            <a:r>
              <a:rPr lang="en-US" dirty="0" smtClean="0"/>
              <a:t>Sponsors should ensure that length of time on a waiting list of those in need of a hangar for aircraft storage is minimized.</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46</a:t>
            </a:fld>
            <a:endParaRPr lang="en-US" dirty="0"/>
          </a:p>
        </p:txBody>
      </p:sp>
    </p:spTree>
    <p:extLst>
      <p:ext uri="{BB962C8B-B14F-4D97-AF65-F5344CB8AC3E}">
        <p14:creationId xmlns:p14="http://schemas.microsoft.com/office/powerpoint/2010/main" val="4082002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Policy – Sponsor Compliance Actions</a:t>
            </a:r>
          </a:p>
        </p:txBody>
      </p:sp>
      <p:sp>
        <p:nvSpPr>
          <p:cNvPr id="3" name="Content Placeholder 2"/>
          <p:cNvSpPr>
            <a:spLocks noGrp="1"/>
          </p:cNvSpPr>
          <p:nvPr>
            <p:ph idx="1"/>
          </p:nvPr>
        </p:nvSpPr>
        <p:spPr/>
        <p:txBody>
          <a:bodyPr/>
          <a:lstStyle/>
          <a:p>
            <a:r>
              <a:rPr lang="en-US" dirty="0" smtClean="0"/>
              <a:t>Sponsors should consider including provisions in leases to adjust rental rates to FMV for any non-incidental non-aeronautical use of leased facilities.</a:t>
            </a:r>
          </a:p>
          <a:p>
            <a:r>
              <a:rPr lang="en-US" dirty="0" smtClean="0"/>
              <a:t>FAA personnel conducting a land use or compliance inspection may request copy of the sponsor’s hangar use program.</a:t>
            </a:r>
          </a:p>
          <a:p>
            <a:pPr marL="0" indent="0">
              <a:buNone/>
            </a:pP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47</a:t>
            </a:fld>
            <a:endParaRPr lang="en-US" dirty="0"/>
          </a:p>
        </p:txBody>
      </p:sp>
    </p:spTree>
    <p:extLst>
      <p:ext uri="{BB962C8B-B14F-4D97-AF65-F5344CB8AC3E}">
        <p14:creationId xmlns:p14="http://schemas.microsoft.com/office/powerpoint/2010/main" val="22120877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Policy – Final Thoughts	</a:t>
            </a:r>
            <a:endParaRPr lang="en-US" dirty="0"/>
          </a:p>
        </p:txBody>
      </p:sp>
      <p:sp>
        <p:nvSpPr>
          <p:cNvPr id="3" name="Content Placeholder 2"/>
          <p:cNvSpPr>
            <a:spLocks noGrp="1"/>
          </p:cNvSpPr>
          <p:nvPr>
            <p:ph idx="1"/>
          </p:nvPr>
        </p:nvSpPr>
        <p:spPr/>
        <p:txBody>
          <a:bodyPr/>
          <a:lstStyle/>
          <a:p>
            <a:r>
              <a:rPr lang="en-US" dirty="0" smtClean="0"/>
              <a:t>FAA may disapprove an AIP grant for hangar construction if there are existing hangars at the airport being used for non-aeronautical purposes.</a:t>
            </a:r>
          </a:p>
          <a:p>
            <a:endParaRPr lang="en-US" dirty="0" smtClean="0"/>
          </a:p>
          <a:p>
            <a:r>
              <a:rPr lang="en-US" dirty="0" smtClean="0"/>
              <a:t>Policy is effective July 1, 2017</a:t>
            </a:r>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48</a:t>
            </a:fld>
            <a:endParaRPr lang="en-US" dirty="0"/>
          </a:p>
        </p:txBody>
      </p:sp>
      <p:pic>
        <p:nvPicPr>
          <p:cNvPr id="3076" name="Picture 4" descr="C:\Users\donald phillips\AppData\Local\Microsoft\Windows\Temporary Internet Files\Content.IE5\EZL5ZYF1\july-calendar[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7924" y="3181350"/>
            <a:ext cx="2819399" cy="1879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6682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49</a:t>
            </a:fld>
            <a:endParaRPr lang="en-US" dirty="0"/>
          </a:p>
        </p:txBody>
      </p:sp>
      <p:pic>
        <p:nvPicPr>
          <p:cNvPr id="1026" name="Picture 2" descr="G:\Zeigler\20130122 Hangar use Policy\Christian-Fry-Hangar-Off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1566862"/>
            <a:ext cx="6724649"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3274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50</a:t>
            </a:fld>
            <a:endParaRPr lang="en-US" dirty="0"/>
          </a:p>
        </p:txBody>
      </p:sp>
      <p:pic>
        <p:nvPicPr>
          <p:cNvPr id="2050" name="Picture 2" descr="G:\Stacy\Non Aeronautical Use of Hangars\Monkey Island hanga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443" y="952275"/>
            <a:ext cx="7380513" cy="4985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0932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51</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8" y="1114425"/>
            <a:ext cx="6524625"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1815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52</a:t>
            </a:fld>
            <a:endParaRPr lang="en-US" dirty="0"/>
          </a:p>
        </p:txBody>
      </p:sp>
      <p:pic>
        <p:nvPicPr>
          <p:cNvPr id="2050" name="Picture 2" descr="IMG_31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2394" y="1151164"/>
            <a:ext cx="5625718" cy="422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9907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53</a:t>
            </a:fld>
            <a:endParaRPr lang="en-US" dirty="0"/>
          </a:p>
        </p:txBody>
      </p:sp>
      <p:pic>
        <p:nvPicPr>
          <p:cNvPr id="1026" name="Picture 2" descr="IMG_313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2611" y="1395452"/>
            <a:ext cx="5992586" cy="44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653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54</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413" y="1081088"/>
            <a:ext cx="7115175"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90053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55</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644" y="1012371"/>
            <a:ext cx="6468518" cy="4930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8878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56</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363" y="1004888"/>
            <a:ext cx="6391275" cy="48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69381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57</a:t>
            </a:fld>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995363"/>
            <a:ext cx="6696075" cy="486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60864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F6FF14-FC6A-41B6-B2DC-884C6B7C3F2E}" type="slidenum">
              <a:rPr lang="en-US" smtClean="0"/>
              <a:pPr/>
              <a:t>58</a:t>
            </a:fld>
            <a:endParaRPr lang="en-US"/>
          </a:p>
        </p:txBody>
      </p:sp>
      <p:sp>
        <p:nvSpPr>
          <p:cNvPr id="4" name="Title 3"/>
          <p:cNvSpPr>
            <a:spLocks noGrp="1"/>
          </p:cNvSpPr>
          <p:nvPr>
            <p:ph type="title"/>
          </p:nvPr>
        </p:nvSpPr>
        <p:spPr/>
        <p:txBody>
          <a:bodyPr/>
          <a:lstStyle/>
          <a:p>
            <a:r>
              <a:rPr lang="en-US" dirty="0" smtClean="0"/>
              <a:t>Questions</a:t>
            </a:r>
            <a:endParaRPr lang="en-US" dirty="0"/>
          </a:p>
        </p:txBody>
      </p:sp>
      <p:sp>
        <p:nvSpPr>
          <p:cNvPr id="5" name="AutoShape 4" descr="Image result for aircraft question ma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aircraft question mar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Image result for aircraft question mar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http://www.traveller.com.au/content/dam/images/1/m/f/7/r/n/image.related.articleLeadNarrow.300x0.1mf7pq.png/14303520629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075" y="1494723"/>
            <a:ext cx="2857500" cy="3952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9632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Aviators are the Best</a:t>
            </a:r>
            <a:endParaRPr lang="en-US" dirty="0"/>
          </a:p>
        </p:txBody>
      </p:sp>
      <p:sp>
        <p:nvSpPr>
          <p:cNvPr id="3" name="Content Placeholder 2"/>
          <p:cNvSpPr>
            <a:spLocks noGrp="1"/>
          </p:cNvSpPr>
          <p:nvPr>
            <p:ph idx="1"/>
          </p:nvPr>
        </p:nvSpPr>
        <p:spPr/>
        <p:txBody>
          <a:bodyPr/>
          <a:lstStyle/>
          <a:p>
            <a:r>
              <a:rPr lang="en-US" u="sng" dirty="0">
                <a:hlinkClick r:id="rId2"/>
              </a:rPr>
              <a:t>https://www.youtube.com/watch?v=u4D0yx4DvBk</a:t>
            </a:r>
            <a:endParaRPr lang="en-US" dirty="0"/>
          </a:p>
          <a:p>
            <a:r>
              <a:rPr lang="en-US" dirty="0">
                <a:hlinkClick r:id="rId3"/>
              </a:rPr>
              <a:t>https://</a:t>
            </a:r>
            <a:r>
              <a:rPr lang="en-US" dirty="0" smtClean="0">
                <a:hlinkClick r:id="rId3"/>
              </a:rPr>
              <a:t>youtu.be/u4D0yx4DvBk</a:t>
            </a:r>
            <a:endParaRPr lang="en-US" dirty="0" smtClean="0"/>
          </a:p>
          <a:p>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59</a:t>
            </a:fld>
            <a:endParaRPr lang="en-US" dirty="0"/>
          </a:p>
        </p:txBody>
      </p:sp>
    </p:spTree>
    <p:extLst>
      <p:ext uri="{BB962C8B-B14F-4D97-AF65-F5344CB8AC3E}">
        <p14:creationId xmlns:p14="http://schemas.microsoft.com/office/powerpoint/2010/main" val="3883483766"/>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6352</TotalTime>
  <Words>2924</Words>
  <Application>Microsoft Office PowerPoint</Application>
  <PresentationFormat>On-screen Show (4:3)</PresentationFormat>
  <Paragraphs>284</Paragraphs>
  <Slides>59</Slides>
  <Notes>18</Notes>
  <HiddenSlides>0</HiddenSlides>
  <MMClips>0</MMClip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1_Custom Design</vt:lpstr>
      <vt:lpstr>2_Custom Design</vt:lpstr>
      <vt:lpstr>Use of Hangars at Obligated Airports     Presented By: Don Phillips  DMA-Bismarck Office  November 2, 2016</vt:lpstr>
      <vt:lpstr>Hangar Use Policy</vt:lpstr>
      <vt:lpstr>Background</vt:lpstr>
      <vt:lpstr>Back to the drawing board.</vt:lpstr>
      <vt:lpstr>New Proposed Policy</vt:lpstr>
      <vt:lpstr>Why are hangars limited to certain kinds of use?</vt:lpstr>
      <vt:lpstr>AIP grant assurances that can apply to hangar use include: </vt:lpstr>
      <vt:lpstr>To assure appropriate use of hangars, an airport sponsor should: </vt:lpstr>
      <vt:lpstr>What is the primary purpose of an aircraft hangar?</vt:lpstr>
      <vt:lpstr>Why is the FAA issuing a separate policy statement on hangar use?</vt:lpstr>
      <vt:lpstr>To what airport facilities does the policy apply?</vt:lpstr>
      <vt:lpstr>Does the policy apply to privately owned hangars on private property?</vt:lpstr>
      <vt:lpstr>What aeronautical uses of a hangar does the FAA permit?</vt:lpstr>
      <vt:lpstr>Permitted uses continued: </vt:lpstr>
      <vt:lpstr>Permitted use continued:</vt:lpstr>
      <vt:lpstr>Uses not permitted:</vt:lpstr>
      <vt:lpstr>Uses not permitted:</vt:lpstr>
      <vt:lpstr>Uses not permitted:</vt:lpstr>
      <vt:lpstr>What are the policy changes for homebuilders?</vt:lpstr>
      <vt:lpstr>What are the policy changes for homebuilders?</vt:lpstr>
      <vt:lpstr>What are the policy changes for homebuilders?</vt:lpstr>
      <vt:lpstr>Some aspects of aircraft construction may not be permissible in all hangars?</vt:lpstr>
      <vt:lpstr>Does the policy apply to privately constructed hangars on federally obligated airports?</vt:lpstr>
      <vt:lpstr> </vt:lpstr>
      <vt:lpstr>How does the use of a hangar affect the rent charged? </vt:lpstr>
      <vt:lpstr>If there is no unsatisfied aviation demand for hangars, can they be leased to generate revenue from non-aeronautical uses?</vt:lpstr>
      <vt:lpstr>Hangar Lease</vt:lpstr>
      <vt:lpstr>Hangar Lease</vt:lpstr>
      <vt:lpstr>Hangar Lease</vt:lpstr>
      <vt:lpstr>Aviation Museums and Non-Profits</vt:lpstr>
      <vt:lpstr>What discretion does the policy allow the airport sponsor?</vt:lpstr>
      <vt:lpstr> </vt:lpstr>
      <vt:lpstr> </vt:lpstr>
      <vt:lpstr>Policy Discussion</vt:lpstr>
      <vt:lpstr>Policy Discussion</vt:lpstr>
      <vt:lpstr>Final Policy - Recap</vt:lpstr>
      <vt:lpstr>Final Policy - Recap</vt:lpstr>
      <vt:lpstr>Final Policy - Recap</vt:lpstr>
      <vt:lpstr>Final Policy - Recap</vt:lpstr>
      <vt:lpstr>Final Policy - Recap</vt:lpstr>
      <vt:lpstr>Final Policy – Nonaeronautical Use</vt:lpstr>
      <vt:lpstr>Final Policy – Nonaeronautical Use</vt:lpstr>
      <vt:lpstr>Final Policy – Nonaeronautical Use</vt:lpstr>
      <vt:lpstr>Final Policy – Construction of Aircraft</vt:lpstr>
      <vt:lpstr>Final Policy – No Right to Non-Aeronautical Use</vt:lpstr>
      <vt:lpstr>Final Policy – Sponsor Compliance Actions</vt:lpstr>
      <vt:lpstr>Final Policy – Sponsor Compliance Actions</vt:lpstr>
      <vt:lpstr>Final Policy – Final Thoughts </vt:lpstr>
      <vt:lpstr>What do you think?</vt:lpstr>
      <vt:lpstr>What do you think?</vt:lpstr>
      <vt:lpstr>What do you think?</vt:lpstr>
      <vt:lpstr>What do you think?</vt:lpstr>
      <vt:lpstr>What do you think?</vt:lpstr>
      <vt:lpstr>What do you think?</vt:lpstr>
      <vt:lpstr>What do you think?</vt:lpstr>
      <vt:lpstr>What do you think?</vt:lpstr>
      <vt:lpstr>What do you think?</vt:lpstr>
      <vt:lpstr>Questions</vt:lpstr>
      <vt:lpstr>American Aviators are the Best</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Phillips, Donald (FAA)</cp:lastModifiedBy>
  <cp:revision>257</cp:revision>
  <dcterms:created xsi:type="dcterms:W3CDTF">2005-01-28T20:32:53Z</dcterms:created>
  <dcterms:modified xsi:type="dcterms:W3CDTF">2016-11-01T19:32:26Z</dcterms:modified>
</cp:coreProperties>
</file>