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61" r:id="rId2"/>
  </p:sldMasterIdLst>
  <p:notesMasterIdLst>
    <p:notesMasterId r:id="rId33"/>
  </p:notesMasterIdLst>
  <p:handoutMasterIdLst>
    <p:handoutMasterId r:id="rId34"/>
  </p:handoutMasterIdLst>
  <p:sldIdLst>
    <p:sldId id="273" r:id="rId3"/>
    <p:sldId id="343" r:id="rId4"/>
    <p:sldId id="326" r:id="rId5"/>
    <p:sldId id="351" r:id="rId6"/>
    <p:sldId id="327" r:id="rId7"/>
    <p:sldId id="328" r:id="rId8"/>
    <p:sldId id="329" r:id="rId9"/>
    <p:sldId id="330" r:id="rId10"/>
    <p:sldId id="345" r:id="rId11"/>
    <p:sldId id="338" r:id="rId12"/>
    <p:sldId id="331" r:id="rId13"/>
    <p:sldId id="337" r:id="rId14"/>
    <p:sldId id="333" r:id="rId15"/>
    <p:sldId id="336" r:id="rId16"/>
    <p:sldId id="346" r:id="rId17"/>
    <p:sldId id="347" r:id="rId18"/>
    <p:sldId id="342" r:id="rId19"/>
    <p:sldId id="340" r:id="rId20"/>
    <p:sldId id="307" r:id="rId21"/>
    <p:sldId id="353" r:id="rId22"/>
    <p:sldId id="354" r:id="rId23"/>
    <p:sldId id="355" r:id="rId24"/>
    <p:sldId id="341" r:id="rId25"/>
    <p:sldId id="308" r:id="rId26"/>
    <p:sldId id="348" r:id="rId27"/>
    <p:sldId id="349" r:id="rId28"/>
    <p:sldId id="352" r:id="rId29"/>
    <p:sldId id="350" r:id="rId30"/>
    <p:sldId id="344" r:id="rId31"/>
    <p:sldId id="334" r:id="rId32"/>
  </p:sldIdLst>
  <p:sldSz cx="9144000" cy="6858000" type="screen4x3"/>
  <p:notesSz cx="70104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43"/>
            <p14:sldId id="326"/>
            <p14:sldId id="351"/>
            <p14:sldId id="327"/>
            <p14:sldId id="328"/>
            <p14:sldId id="329"/>
            <p14:sldId id="330"/>
            <p14:sldId id="345"/>
            <p14:sldId id="338"/>
            <p14:sldId id="331"/>
            <p14:sldId id="337"/>
            <p14:sldId id="333"/>
            <p14:sldId id="336"/>
            <p14:sldId id="346"/>
            <p14:sldId id="347"/>
            <p14:sldId id="342"/>
            <p14:sldId id="340"/>
            <p14:sldId id="307"/>
            <p14:sldId id="353"/>
            <p14:sldId id="354"/>
            <p14:sldId id="355"/>
            <p14:sldId id="341"/>
            <p14:sldId id="308"/>
            <p14:sldId id="348"/>
            <p14:sldId id="349"/>
            <p14:sldId id="352"/>
            <p14:sldId id="350"/>
            <p14:sldId id="344"/>
            <p14:sldId id="33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1178" autoAdjust="0"/>
    <p:restoredTop sz="55012" autoAdjust="0"/>
  </p:normalViewPr>
  <p:slideViewPr>
    <p:cSldViewPr snapToGrid="0">
      <p:cViewPr varScale="1">
        <p:scale>
          <a:sx n="65" d="100"/>
          <a:sy n="65" d="100"/>
        </p:scale>
        <p:origin x="-3696" y="-114"/>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5"/>
            <a:ext cx="3037840" cy="465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t" anchorCtr="0" compatLnSpc="1">
            <a:prstTxWarp prst="textNoShape">
              <a:avLst/>
            </a:prstTxWarp>
          </a:bodyPr>
          <a:lstStyle>
            <a:lvl1pPr defTabSz="924982">
              <a:spcBef>
                <a:spcPct val="0"/>
              </a:spcBef>
              <a:buFontTx/>
              <a:buNone/>
              <a:defRPr sz="13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972563" y="5"/>
            <a:ext cx="3037840" cy="465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t" anchorCtr="0" compatLnSpc="1">
            <a:prstTxWarp prst="textNoShape">
              <a:avLst/>
            </a:prstTxWarp>
          </a:bodyPr>
          <a:lstStyle>
            <a:lvl1pPr algn="r" defTabSz="924982">
              <a:spcBef>
                <a:spcPct val="0"/>
              </a:spcBef>
              <a:buFontTx/>
              <a:buNone/>
              <a:defRPr sz="13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9"/>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b" anchorCtr="0" compatLnSpc="1">
            <a:prstTxWarp prst="textNoShape">
              <a:avLst/>
            </a:prstTxWarp>
          </a:bodyPr>
          <a:lstStyle>
            <a:lvl1pPr defTabSz="924982">
              <a:spcBef>
                <a:spcPct val="0"/>
              </a:spcBef>
              <a:buFontTx/>
              <a:buNone/>
              <a:defRPr sz="13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972563" y="8831269"/>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b" anchorCtr="0" compatLnSpc="1">
            <a:prstTxWarp prst="textNoShape">
              <a:avLst/>
            </a:prstTxWarp>
          </a:bodyPr>
          <a:lstStyle>
            <a:lvl1pPr algn="r" defTabSz="924982">
              <a:spcBef>
                <a:spcPct val="0"/>
              </a:spcBef>
              <a:buFontTx/>
              <a:buNone/>
              <a:defRPr sz="13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5"/>
            <a:ext cx="3037840" cy="465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t" anchorCtr="0" compatLnSpc="1">
            <a:prstTxWarp prst="textNoShape">
              <a:avLst/>
            </a:prstTxWarp>
          </a:bodyPr>
          <a:lstStyle>
            <a:lvl1pPr defTabSz="924982">
              <a:spcBef>
                <a:spcPct val="0"/>
              </a:spcBef>
              <a:buFontTx/>
              <a:buNone/>
              <a:defRPr sz="13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972563" y="5"/>
            <a:ext cx="3037840" cy="465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t" anchorCtr="0" compatLnSpc="1">
            <a:prstTxWarp prst="textNoShape">
              <a:avLst/>
            </a:prstTxWarp>
          </a:bodyPr>
          <a:lstStyle>
            <a:lvl1pPr algn="r" defTabSz="924982">
              <a:spcBef>
                <a:spcPct val="0"/>
              </a:spcBef>
              <a:buFontTx/>
              <a:buNone/>
              <a:defRPr sz="13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84275" y="698500"/>
            <a:ext cx="4646613" cy="34845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34721" y="4416427"/>
            <a:ext cx="514096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9"/>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b" anchorCtr="0" compatLnSpc="1">
            <a:prstTxWarp prst="textNoShape">
              <a:avLst/>
            </a:prstTxWarp>
          </a:bodyPr>
          <a:lstStyle>
            <a:lvl1pPr defTabSz="924982">
              <a:spcBef>
                <a:spcPct val="0"/>
              </a:spcBef>
              <a:buFontTx/>
              <a:buNone/>
              <a:defRPr sz="13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972563" y="8831269"/>
            <a:ext cx="303784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4" tIns="46198" rIns="92394" bIns="46198" numCol="1" anchor="b" anchorCtr="0" compatLnSpc="1">
            <a:prstTxWarp prst="textNoShape">
              <a:avLst/>
            </a:prstTxWarp>
          </a:bodyPr>
          <a:lstStyle>
            <a:lvl1pPr algn="r" defTabSz="924982">
              <a:spcBef>
                <a:spcPct val="0"/>
              </a:spcBef>
              <a:buFontTx/>
              <a:buNone/>
              <a:defRPr sz="13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 everybody. Thank you for taking the time and </a:t>
            </a:r>
            <a:r>
              <a:rPr lang="en-US" baseline="0" dirty="0" smtClean="0"/>
              <a:t>listening in to this presentation.</a:t>
            </a:r>
          </a:p>
          <a:p>
            <a:endParaRPr lang="en-US" baseline="0" dirty="0" smtClean="0"/>
          </a:p>
          <a:p>
            <a:r>
              <a:rPr lang="en-US" dirty="0" smtClean="0"/>
              <a:t>My name is Carlton Lambiasi, Senior Civil Engineer for Airports Division in the FAA Great Lakes Regional Office. I am here to provide you with</a:t>
            </a:r>
            <a:r>
              <a:rPr lang="en-US" baseline="0" dirty="0" smtClean="0"/>
              <a:t> information and guidance on modifying FAA construction standards. The focus of this presentation is on modifying construction specifications as described in FAA Advisory Circular 150/5370-10 titled ““Standards for Specifying Construction of Airports”</a:t>
            </a:r>
          </a:p>
          <a:p>
            <a:endParaRPr lang="en-US" baseline="0" dirty="0" smtClean="0"/>
          </a:p>
          <a:p>
            <a:r>
              <a:rPr lang="en-US" baseline="0" dirty="0" smtClean="0"/>
              <a:t>First, we will look at the FAA’s role in reviewing Airport Sponsor’s construction specifications, next we will discuss the different ways to construct airports with federal funding, then we will learn the FAA’s expectations for modifying FAA standards and finally we will discuss modifying general provisions. </a:t>
            </a:r>
          </a:p>
          <a:p>
            <a:endParaRPr lang="en-US" baseline="0" dirty="0" smtClean="0"/>
          </a:p>
          <a:p>
            <a:r>
              <a:rPr lang="en-US" dirty="0" smtClean="0"/>
              <a:t>This</a:t>
            </a:r>
            <a:r>
              <a:rPr lang="en-US" baseline="0" dirty="0" smtClean="0"/>
              <a:t> GoToMeeting software enables users to manually input questions/comments, which will be made visible on my screen. </a:t>
            </a:r>
          </a:p>
          <a:p>
            <a:endParaRPr lang="en-US" baseline="0" dirty="0" smtClean="0"/>
          </a:p>
          <a:p>
            <a:r>
              <a:rPr lang="en-US" baseline="0" dirty="0" smtClean="0"/>
              <a:t>Before we get started, I would like to take a poll to gain a better understanding of my audience. You will see a poll appear on your screen asking who you represent. Please complete the poll. I will give users 1 minute to complete this. Thank you.</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94678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December 8</a:t>
            </a:r>
            <a:r>
              <a:rPr lang="en-US" baseline="30000" dirty="0" smtClean="0"/>
              <a:t>th</a:t>
            </a:r>
            <a:r>
              <a:rPr lang="en-US" dirty="0" smtClean="0"/>
              <a:t> 2014, the</a:t>
            </a:r>
            <a:r>
              <a:rPr lang="en-US" baseline="0" dirty="0" smtClean="0"/>
              <a:t> FAA Office of Airport Safety &amp; Standards in Washington DC issued a memorandum which required the Airport District Offices to complete a review matrix when reviewing the airport sponsor’s plans and specifications for AIP funded projects. One of the primary purposes of this review is to ensure the project conforms to FAA construction standards. While reviewing the sponsor’s submittals, the ADOs will assess to ensure Advisory Circular 5370-10  is adhered to. Any unapproved modifications to the FAA’s construction standards will be forwarded to the Airport Sponsor for action. It is the FAA’s expectation for the Sponsor to resolve any concern prior to bidding their project. </a:t>
            </a:r>
          </a:p>
          <a:p>
            <a:endParaRPr lang="en-US" baseline="0" dirty="0" smtClean="0"/>
          </a:p>
          <a:p>
            <a:r>
              <a:rPr lang="en-US" baseline="0" dirty="0" smtClean="0"/>
              <a:t>At minimum, the FAA needs to review the plans and specifications at the 90% design stage. It may also be advantageous to submit plans at earlier stages so there are no surprises at the near-final design stage before the project goes to bid. Submitting complete plans and specifications along with any requests for modifying FAA specifications will help Airport Sponsors stay on the critical path and lessen the likelihood of project delay. </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1422493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FAA is strongly encouraging airports to construct their airfield pavements utilizing Advisory Circular 5370-10 </a:t>
            </a:r>
            <a:r>
              <a:rPr lang="en-US" b="1" u="sng" baseline="0" dirty="0" smtClean="0"/>
              <a:t>without</a:t>
            </a:r>
            <a:r>
              <a:rPr lang="en-US" baseline="0" dirty="0" smtClean="0"/>
              <a:t> any changes. The FAA has developed construction standards and pavement design using failure models based on full-scale tests conducted since the 1940s. The FAA’s paving standards are the result of detailed airport-focused pavement research at the FAA’s William J. Hughes Technical Center located in Atlantic City. It has been developed in consultation and coordination with a broad section of external aviation stakeholders. The use of these standards allow consistency in construction and predictability for stakeholders using the system. </a:t>
            </a:r>
          </a:p>
          <a:p>
            <a:endParaRPr lang="en-US" baseline="0" dirty="0" smtClean="0"/>
          </a:p>
          <a:p>
            <a:r>
              <a:rPr lang="en-US" baseline="0" dirty="0" smtClean="0"/>
              <a:t>The FAA has recently dedicated a new research center at the Tech Center. A new National Airport Pavement and Materials Research Center allows engineers to use a custom-designed $4.2 million vehicle simulator to test pavement materials at very high tire pressures and temperatures.</a:t>
            </a:r>
          </a:p>
          <a:p>
            <a:endParaRPr lang="en-US" baseline="0" dirty="0" smtClean="0"/>
          </a:p>
          <a:p>
            <a:pPr defTabSz="918661"/>
            <a:r>
              <a:rPr lang="en-US" baseline="0" dirty="0" smtClean="0"/>
              <a:t>While the FAA strongly encourages airports </a:t>
            </a:r>
            <a:r>
              <a:rPr lang="en-US" b="1" baseline="0" dirty="0" smtClean="0"/>
              <a:t>not</a:t>
            </a:r>
            <a:r>
              <a:rPr lang="en-US" baseline="0" dirty="0" smtClean="0"/>
              <a:t> to modify the construction specifications, we also comprehend there are situations where a modification to standard is necessary. Later in this presentation we will discuss the process in requesting a modification.</a:t>
            </a:r>
          </a:p>
          <a:p>
            <a:pPr defTabSz="918661"/>
            <a:endParaRPr lang="en-US" baseline="0" dirty="0" smtClean="0"/>
          </a:p>
          <a:p>
            <a:pPr defTabSz="918661"/>
            <a:endParaRPr lang="en-US" baseline="0" dirty="0" smtClean="0"/>
          </a:p>
          <a:p>
            <a:pPr defTabSz="918661"/>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759958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61"/>
            <a:r>
              <a:rPr lang="en-US" baseline="0" dirty="0" smtClean="0"/>
              <a:t>The subject Advisory Circular contain standards relating to materials and methods used for the construction on airports. Items covered include but is not limited to earthwork, flexible and rigid base courses, flexible and rigid surface courses, fencing, and drainage. </a:t>
            </a:r>
          </a:p>
          <a:p>
            <a:pPr defTabSz="918661"/>
            <a:endParaRPr lang="en-US" baseline="0" dirty="0" smtClean="0"/>
          </a:p>
          <a:p>
            <a:pPr defTabSz="918661"/>
            <a:r>
              <a:rPr lang="en-US" baseline="0" dirty="0" smtClean="0"/>
              <a:t>The use of this AC is not mandatory, </a:t>
            </a:r>
            <a:r>
              <a:rPr lang="en-US" b="1" u="sng" baseline="0" dirty="0" smtClean="0"/>
              <a:t>however</a:t>
            </a:r>
            <a:r>
              <a:rPr lang="en-US" b="0" u="none" baseline="0" dirty="0" smtClean="0"/>
              <a:t> if your project is funded with federal grant monies (which includes AIP or PFC funds) it is required. </a:t>
            </a:r>
            <a:endParaRPr lang="en-US" b="1" u="sng" baseline="0" dirty="0" smtClean="0"/>
          </a:p>
          <a:p>
            <a:pPr defTabSz="918661"/>
            <a:endParaRPr lang="en-US" baseline="0" dirty="0" smtClean="0"/>
          </a:p>
          <a:p>
            <a:pPr defTabSz="918661"/>
            <a:r>
              <a:rPr lang="en-US" baseline="0" dirty="0" smtClean="0"/>
              <a:t>In addition, by accepting federal dollars Airport Sponsors are obligated under grant assurances (specifically #34 and PFC assurance #9) to carry out the project in accordance with policies, standards, and specifications approved by the FAA. </a:t>
            </a:r>
          </a:p>
          <a:p>
            <a:pPr defTabSz="918661"/>
            <a:endParaRPr lang="en-US" baseline="0" dirty="0" smtClean="0"/>
          </a:p>
          <a:p>
            <a:pPr defTabSz="918661"/>
            <a:r>
              <a:rPr lang="en-US" baseline="0" dirty="0" smtClean="0"/>
              <a:t>Projects that meet this Advisory Circular is always AIP eligible, it is only when it is modified and unapproved that it is at risk of being ineligible. </a:t>
            </a:r>
          </a:p>
          <a:p>
            <a:pPr defTabSz="918661"/>
            <a:endParaRPr lang="en-US" baseline="0" dirty="0" smtClean="0"/>
          </a:p>
          <a:p>
            <a:pPr defTabSz="918661"/>
            <a:r>
              <a:rPr lang="en-US" baseline="0" dirty="0" smtClean="0"/>
              <a:t>Airport Sponsors must understand the plans and specifications they are self-certifying, as they are the grant recipient. If projects are later determined ineligible, it is them who is not complying with the statutory requirements. </a:t>
            </a:r>
          </a:p>
          <a:p>
            <a:pPr defTabSz="918661"/>
            <a:endParaRPr lang="en-US" baseline="0" dirty="0" smtClean="0"/>
          </a:p>
          <a:p>
            <a:pPr defTabSz="918661"/>
            <a:r>
              <a:rPr lang="en-US" baseline="0" dirty="0" smtClean="0"/>
              <a:t>In regards to proposed standards that exceed those of the FAA, the FAA’s policy is that if the project meets the prescribed standards, then the public need has been fully met. For example, an Airport Sponsor proposing additional ASTM testing on test specimens. Except in limited circumstances, any work exceeding FAA standards is not AIP eligible. The Sponsor has the option of paying for the cost to exceed the FAA standards, as long as they are meeting federal procurement requirements for inclusion of ineligible and/or non-AIP work in a contract. Please refer to the AIP Handbook for additional information on this. </a:t>
            </a:r>
          </a:p>
          <a:p>
            <a:pPr defTabSz="918661"/>
            <a:endParaRPr lang="en-US" baseline="0" dirty="0" smtClean="0"/>
          </a:p>
          <a:p>
            <a:pPr defTabSz="918661"/>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759958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FAA recognizes 4 methods to specify</a:t>
            </a:r>
            <a:r>
              <a:rPr lang="en-US" baseline="0" dirty="0" smtClean="0"/>
              <a:t> construction on airports while using federal funds. These include…</a:t>
            </a:r>
          </a:p>
          <a:p>
            <a:endParaRPr lang="en-US" baseline="0" dirty="0" smtClean="0"/>
          </a:p>
          <a:p>
            <a:r>
              <a:rPr lang="en-US" baseline="0" dirty="0" smtClean="0"/>
              <a:t>#1 – Utilizing the FAA Construction Specification, verbatim, in accordance with AC 5370-10.</a:t>
            </a:r>
          </a:p>
          <a:p>
            <a:endParaRPr lang="en-US" baseline="0" dirty="0" smtClean="0"/>
          </a:p>
          <a:p>
            <a:r>
              <a:rPr lang="en-US" baseline="0" dirty="0" smtClean="0"/>
              <a:t>#2 – Requesting and receiving FAA approval for a modified specification in accordance with FAA Order 5300.1F.</a:t>
            </a:r>
          </a:p>
          <a:p>
            <a:endParaRPr lang="en-US" baseline="0" dirty="0" smtClean="0"/>
          </a:p>
          <a:p>
            <a:r>
              <a:rPr lang="en-US" baseline="0" dirty="0" smtClean="0"/>
              <a:t>#3 – Utilizing a FAA approved State Highway Specification, in accordance with US Code 47114.</a:t>
            </a:r>
          </a:p>
          <a:p>
            <a:endParaRPr lang="en-US" dirty="0" smtClean="0"/>
          </a:p>
          <a:p>
            <a:r>
              <a:rPr lang="en-US" dirty="0" smtClean="0"/>
              <a:t>#4 – Utilizing a</a:t>
            </a:r>
            <a:r>
              <a:rPr lang="en-US" baseline="0" dirty="0" smtClean="0"/>
              <a:t> FAA approved State Standard, in accordance with US Code 47105.</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358997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first method is self explanatory, we will skip to the 2</a:t>
            </a:r>
            <a:r>
              <a:rPr lang="en-US" baseline="30000" dirty="0" smtClean="0"/>
              <a:t>nd</a:t>
            </a:r>
            <a:r>
              <a:rPr lang="en-US" dirty="0" smtClean="0"/>
              <a:t> one</a:t>
            </a:r>
            <a:r>
              <a:rPr lang="en-US" baseline="0" dirty="0" smtClean="0"/>
              <a:t>. Constructing pavement by modifying FAA specifications in accordance with FAA Order 5300.1F.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358997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Order 5300.1F is the current internal FAA policy on modifications to standards applicable to airport design, construction and equipment procurement projects. Relating to construction projects, the policy states…</a:t>
            </a:r>
          </a:p>
          <a:p>
            <a:endParaRPr lang="en-US" baseline="0" dirty="0" smtClean="0"/>
          </a:p>
          <a:p>
            <a:pPr marL="688995" lvl="1" indent="-229666">
              <a:buFont typeface="+mj-lt"/>
              <a:buAutoNum type="arabicParenR"/>
            </a:pPr>
            <a:r>
              <a:rPr lang="en-US" baseline="0" dirty="0" smtClean="0"/>
              <a:t>Modifications to materials standards shall be made only when locally available materials cannot meet the requirements of that standard. The FAA does not define “locally” and does not set a distance relating to the project site. If the Airport Sponsor elects to submit a MOS under this provision, it is expected that the airport sponsor provide the nearest location that is able to provide materials meeting the FAA standards and reasons why that source is not practicable for the project. In addition, the Airport Sponsor must provide specifications on the new modified materials and assurance that the material will provide a product that will meet FAA standards for acceptance and that the finished product will perform for its intended design life, based on historical data. </a:t>
            </a:r>
          </a:p>
          <a:p>
            <a:pPr marL="688995" lvl="1" indent="-229666">
              <a:buFont typeface="+mj-lt"/>
              <a:buAutoNum type="arabicParenR"/>
            </a:pPr>
            <a:endParaRPr lang="en-US" baseline="0" dirty="0" smtClean="0"/>
          </a:p>
          <a:p>
            <a:pPr marL="688995" lvl="1" indent="-229666">
              <a:buFont typeface="+mj-lt"/>
              <a:buAutoNum type="arabicParenR"/>
            </a:pPr>
            <a:r>
              <a:rPr lang="en-US" baseline="0" dirty="0" smtClean="0"/>
              <a:t>Modifications to construction methods standards shall be made only when they will result in cost savings and/or greater efficiency without sacrificing safety or useful life. An example of this is an Airport Sponsor proposing to </a:t>
            </a:r>
            <a:r>
              <a:rPr lang="en-US" baseline="0" dirty="0" err="1" smtClean="0"/>
              <a:t>rubbilize</a:t>
            </a:r>
            <a:r>
              <a:rPr lang="en-US" baseline="0" dirty="0" smtClean="0"/>
              <a:t> existing Portland Cement Concrete pavement for use as an aggregate base course. What this does NOT mean, is removing acceptance criteria testing from the FAA specification to reduce project costs. </a:t>
            </a:r>
          </a:p>
          <a:p>
            <a:pPr marL="688995" lvl="1" indent="-229666">
              <a:buFont typeface="+mj-lt"/>
              <a:buAutoNum type="arabicParenR"/>
            </a:pPr>
            <a:endParaRPr lang="en-US" baseline="0" dirty="0" smtClean="0"/>
          </a:p>
          <a:p>
            <a:pPr marL="688995" lvl="1" indent="-229666">
              <a:buFont typeface="+mj-lt"/>
              <a:buAutoNum type="arabicParenR"/>
            </a:pPr>
            <a:r>
              <a:rPr lang="en-US" baseline="0" dirty="0" smtClean="0"/>
              <a:t>Modifications to the general provisions of AC 5370-10 is permitted to ensure conformance with local laws and regulations. Much of the general provisions ensures conformity to CFR Part 200 (formerly CFR 18.36), current legislation and policy described in the AIP Handbook, and most importantly protects the best interest of the Airport Sponsor. Unknowingly, modifying the general provisions can result in the Airport Sponsor accepting liability from the contractor. In these situations, AIP will not participate in costs associated with corrective actions. </a:t>
            </a:r>
          </a:p>
          <a:p>
            <a:pPr marL="688995" lvl="1" indent="-229666">
              <a:buFont typeface="+mj-lt"/>
              <a:buAutoNum type="arabicParen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781871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Requests to modify quality control criteria, including all performance tests to determine if adjustments to operations are necessary to stay within specification limits,</a:t>
            </a:r>
            <a:r>
              <a:rPr lang="en-US" baseline="0" dirty="0" smtClean="0"/>
              <a:t> must be approved by the FAA. This includes aggregate gradation within tolerance for subbase, base, and surface courses; asphalt content for bituminous mixes; and slump and air content for concrete mixes. </a:t>
            </a:r>
          </a:p>
          <a:p>
            <a:endParaRPr lang="en-US" baseline="0" dirty="0" smtClean="0"/>
          </a:p>
          <a:p>
            <a:r>
              <a:rPr lang="en-US" baseline="0" dirty="0" smtClean="0"/>
              <a:t>Requests to modify acceptance criteria, including all criteria and performance tests to determine acceptability of the material or finished product, must be approved by the FAA. This includes density and thickness for subgrade, subbase, base courses, and bituminous pavement; flexural strength and thickness for concrete pavement; and surface tolerances for subbase, base, and surface courses. </a:t>
            </a:r>
            <a:endParaRPr lang="en-US" dirty="0" smtClean="0"/>
          </a:p>
          <a:p>
            <a:endParaRPr lang="en-US" dirty="0" smtClean="0"/>
          </a:p>
          <a:p>
            <a:r>
              <a:rPr lang="en-US" dirty="0" smtClean="0"/>
              <a:t>Testing requirements outlined</a:t>
            </a:r>
            <a:r>
              <a:rPr lang="en-US" baseline="0" dirty="0" smtClean="0"/>
              <a:t> in Advisory Circular 5370-10 provides assurance that the pavement constructed in the field is within the FAA’s acceptable tolerance which ultimately assures the 20 year structural life is met.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94234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61">
              <a:defRPr/>
            </a:pPr>
            <a:r>
              <a:rPr lang="en-US" sz="1300" dirty="0"/>
              <a:t>There are some changes permitted in Advisory Circular 5370-10 that does not require a modification to standard request. These items are discussed on the first page of the Advisory Circular. </a:t>
            </a:r>
          </a:p>
          <a:p>
            <a:pPr defTabSz="918661">
              <a:defRPr/>
            </a:pPr>
            <a:endParaRPr lang="en-US" sz="1300" dirty="0"/>
          </a:p>
          <a:p>
            <a:pPr defTabSz="918661">
              <a:defRPr/>
            </a:pPr>
            <a:r>
              <a:rPr lang="en-US" sz="1300" dirty="0"/>
              <a:t>Directions to the Engineer are contained in the Engineer Notes section (which are shown between lines of asterisks). </a:t>
            </a:r>
          </a:p>
          <a:p>
            <a:pPr defTabSz="918661">
              <a:defRPr/>
            </a:pPr>
            <a:endParaRPr lang="en-US" sz="1300" dirty="0"/>
          </a:p>
          <a:p>
            <a:pPr defTabSz="918661">
              <a:defRPr/>
            </a:pPr>
            <a:r>
              <a:rPr lang="en-US" sz="1300" dirty="0"/>
              <a:t>	These notes explain the options available to the Engineer when preparing a specification, and the appropriate changes and additions that must be made. </a:t>
            </a:r>
          </a:p>
          <a:p>
            <a:pPr marL="172248" indent="-172248" defTabSz="918661">
              <a:buFont typeface="Arial" panose="020B0604020202020204" pitchFamily="34" charset="0"/>
              <a:buChar char="•"/>
              <a:defRPr/>
            </a:pPr>
            <a:endParaRPr lang="en-US" sz="1300" dirty="0"/>
          </a:p>
          <a:p>
            <a:pPr defTabSz="918661">
              <a:defRPr/>
            </a:pPr>
            <a:r>
              <a:rPr lang="en-US" sz="1300" dirty="0"/>
              <a:t>	Where numbers, words, phrases or sentences are enclosed in brackets </a:t>
            </a:r>
            <a:r>
              <a:rPr lang="en-US" sz="1300" b="1" dirty="0"/>
              <a:t>[ ]</a:t>
            </a:r>
            <a:r>
              <a:rPr lang="en-US" sz="1300" dirty="0"/>
              <a:t>, a choice or modification must be made. </a:t>
            </a:r>
          </a:p>
          <a:p>
            <a:pPr marL="172248" indent="-172248" defTabSz="918661">
              <a:buFont typeface="Arial" panose="020B0604020202020204" pitchFamily="34" charset="0"/>
              <a:buChar char="•"/>
              <a:defRPr/>
            </a:pPr>
            <a:endParaRPr lang="en-US" sz="1300" dirty="0"/>
          </a:p>
          <a:p>
            <a:pPr defTabSz="918661">
              <a:defRPr/>
            </a:pPr>
            <a:r>
              <a:rPr lang="en-US" sz="1300" dirty="0"/>
              <a:t>	Where blank spaces </a:t>
            </a:r>
            <a:r>
              <a:rPr lang="en-US" sz="1300" b="1" dirty="0"/>
              <a:t>[ ] </a:t>
            </a:r>
            <a:r>
              <a:rPr lang="en-US" sz="1300" dirty="0"/>
              <a:t>occur in sentences, the appropriate data must be inserted. </a:t>
            </a:r>
          </a:p>
          <a:p>
            <a:pPr marL="172248" indent="-172248" defTabSz="918661">
              <a:buFont typeface="Arial" panose="020B0604020202020204" pitchFamily="34" charset="0"/>
              <a:buChar char="•"/>
              <a:defRPr/>
            </a:pPr>
            <a:endParaRPr lang="en-US" sz="1300" dirty="0"/>
          </a:p>
          <a:p>
            <a:pPr defTabSz="918661">
              <a:defRPr/>
            </a:pPr>
            <a:r>
              <a:rPr lang="en-US" sz="1300" dirty="0"/>
              <a:t>	Where entire paragraphs are not applicable, they should be deleted. </a:t>
            </a:r>
          </a:p>
          <a:p>
            <a:pPr marL="172248" indent="-172248" defTabSz="918661">
              <a:buFont typeface="Arial" panose="020B0604020202020204" pitchFamily="34" charset="0"/>
              <a:buChar char="•"/>
              <a:defRPr/>
            </a:pPr>
            <a:endParaRPr lang="en-US" sz="1300" dirty="0"/>
          </a:p>
          <a:p>
            <a:pPr defTabSz="918661">
              <a:defRPr/>
            </a:pPr>
            <a:r>
              <a:rPr lang="en-US" sz="1300" dirty="0"/>
              <a:t>	Additional sentences may be added if necessary, </a:t>
            </a:r>
            <a:r>
              <a:rPr lang="en-US" sz="1300" b="1" u="sng" dirty="0"/>
              <a:t>however they may not modify the construction standards in this AC. </a:t>
            </a:r>
          </a:p>
          <a:p>
            <a:pPr marL="172248" indent="-172248" defTabSz="918661">
              <a:buFont typeface="Arial" panose="020B0604020202020204" pitchFamily="34" charset="0"/>
              <a:buChar char="•"/>
              <a:defRPr/>
            </a:pPr>
            <a:endParaRPr lang="en-US" sz="1300" b="1" u="sng" dirty="0"/>
          </a:p>
          <a:p>
            <a:pPr defTabSz="918661">
              <a:defRPr/>
            </a:pPr>
            <a:r>
              <a:rPr lang="en-US" sz="1300" dirty="0"/>
              <a:t>No other changes to the specification may be made unless the Engineer has received the approval by the FAA</a:t>
            </a:r>
          </a:p>
          <a:p>
            <a:pPr defTabSz="918661">
              <a:defRPr/>
            </a:pP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161622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for the FAA to review a modification request, there are certain items which would help expedite the review. Failure to provide these items may delay the review. </a:t>
            </a:r>
          </a:p>
          <a:p>
            <a:endParaRPr lang="en-US" dirty="0"/>
          </a:p>
          <a:p>
            <a:pPr lvl="1">
              <a:buFont typeface="Wingdings" panose="05000000000000000000" pitchFamily="2" charset="2"/>
              <a:buChar char="q"/>
            </a:pPr>
            <a:r>
              <a:rPr lang="en-US" dirty="0"/>
              <a:t> Completed modification to standard form along with modified specification. We will discuss this further in the upcoming slide. </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 Airfield map clearly depicting locations. For example, if you are modifying only half a parallel taxiway or only a portion of an apron then please provide a map that depicts this area.</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 Reason for the MOS request (is local material not available? Does the proposal result in cost savings?)</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 Assurance that the MOS will provide a product that will meet FAA standards for acceptance and that the finished product will perform for its intended design life. If historical data is available, please provide. </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 FAARFIELD analysis when modifying materials. The FAARFIELD program has set default values when using the FAA specification, however modifying materials may change its attributes. For example, if the airport sponsor is modifying the standard for bituminous base and changes the fixed modulus from 400,000 psi, we expect the FAARFIELD report to reflect the new modulus.</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 If the MOS submittal is referencing other documents, we expect all referenced material must be provided in the MOS package. </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36951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FAA has uploaded</a:t>
            </a:r>
            <a:r>
              <a:rPr lang="en-US" baseline="0" dirty="0" smtClean="0"/>
              <a:t> a Microsoft Word version of the Advisory Circular online, as we are requesting Airport Sponsors to submit track changes to the FAA so we have a clear understanding of what has been modified. </a:t>
            </a:r>
          </a:p>
          <a:p>
            <a:endParaRPr lang="en-US" baseline="0" dirty="0" smtClean="0"/>
          </a:p>
          <a:p>
            <a:r>
              <a:rPr lang="en-US" baseline="0" dirty="0" smtClean="0"/>
              <a:t>This will also expedite the FAA review process.</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2432652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Airports-GIS</a:t>
            </a:r>
            <a:r>
              <a:rPr lang="en-US" baseline="0" dirty="0" smtClean="0"/>
              <a:t> has been updated with a modification to standard portal, which is currently under testing. The FAA does not have a confirmed date, however we anticipate sometime in Spring of this year. </a:t>
            </a:r>
          </a:p>
          <a:p>
            <a:endParaRPr lang="en-US" baseline="0" dirty="0" smtClean="0"/>
          </a:p>
          <a:p>
            <a:r>
              <a:rPr lang="en-US" baseline="0" dirty="0" smtClean="0"/>
              <a:t>Until this system goes live, please continue to use the modification to standard form which is available for download on the FAA’s Great Lakes Region website.</a:t>
            </a:r>
          </a:p>
          <a:p>
            <a:endParaRPr lang="en-US" baseline="0" dirty="0" smtClean="0"/>
          </a:p>
          <a:p>
            <a:pPr defTabSz="917235">
              <a:defRPr/>
            </a:pPr>
            <a:r>
              <a:rPr lang="en-US" dirty="0" smtClean="0"/>
              <a:t>If an airport is requesting</a:t>
            </a:r>
            <a:r>
              <a:rPr lang="en-US" baseline="0" dirty="0" smtClean="0"/>
              <a:t> multiple modifications for the same project, the FAA expects to receive multiple requests. </a:t>
            </a:r>
          </a:p>
          <a:p>
            <a:pPr defTabSz="917235">
              <a:defRPr/>
            </a:pPr>
            <a:endParaRPr lang="en-US" baseline="0" dirty="0" smtClean="0"/>
          </a:p>
          <a:p>
            <a:pPr defTabSz="917235">
              <a:defRPr/>
            </a:pPr>
            <a:r>
              <a:rPr lang="en-US" baseline="0" dirty="0" smtClean="0"/>
              <a:t>For example; if an airport is proposing a modification to both the P-501 specification and P-209, the FAA expects to receive 2 separate requests. </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274990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current policy, all modification to construction standards are submitted to the ADO for initial review. It is then coordinated with the Regional Office, who</a:t>
            </a:r>
            <a:r>
              <a:rPr lang="en-US" baseline="0" dirty="0" smtClean="0"/>
              <a:t> forwards to</a:t>
            </a:r>
            <a:r>
              <a:rPr lang="en-US" dirty="0" smtClean="0"/>
              <a:t> Headquarters</a:t>
            </a:r>
            <a:r>
              <a:rPr lang="en-US" baseline="0" dirty="0" smtClean="0"/>
              <a:t> who has ultimate approval authority. </a:t>
            </a:r>
          </a:p>
          <a:p>
            <a:endParaRPr lang="en-US" baseline="0" dirty="0" smtClean="0"/>
          </a:p>
          <a:p>
            <a:r>
              <a:rPr lang="en-US" baseline="0" dirty="0" smtClean="0"/>
              <a:t>I am unable to tell you how long it takes for the FAA to review a modification request as there are numerous factors including the complexity of the submittal. </a:t>
            </a:r>
          </a:p>
          <a:p>
            <a:endParaRPr lang="en-US" baseline="0" dirty="0" smtClean="0"/>
          </a:p>
          <a:p>
            <a:r>
              <a:rPr lang="en-US" baseline="0" dirty="0" smtClean="0"/>
              <a:t>It is recommended that if the Airport Sponsor anticipates a modification request to incorporate this activity into the overall project plan. </a:t>
            </a:r>
          </a:p>
          <a:p>
            <a:endParaRPr lang="en-US" baseline="0" dirty="0" smtClean="0"/>
          </a:p>
          <a:p>
            <a:r>
              <a:rPr lang="en-US" baseline="0" dirty="0" smtClean="0"/>
              <a:t>A best practice would to submit a modification request well in advance of the 90% plans and specs submittal.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067256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Modification to standards</a:t>
            </a:r>
            <a:r>
              <a:rPr lang="en-US" baseline="0" dirty="0" smtClean="0"/>
              <a:t> requests is project specific. Receiving prior approval, does not relieve the Airport Sponsor in submitting future MOS requests. </a:t>
            </a:r>
          </a:p>
          <a:p>
            <a:endParaRPr lang="en-US" dirty="0" smtClean="0"/>
          </a:p>
          <a:p>
            <a:r>
              <a:rPr lang="en-US" dirty="0" smtClean="0"/>
              <a:t>For example, an airport who has received a 2010 approval for modifying P-209 is not permitted to use that approval for a 2016 project</a:t>
            </a:r>
            <a:r>
              <a:rPr lang="en-US" baseline="0" dirty="0" smtClean="0"/>
              <a:t>. The Airport must submit a new MOS for the 2016 project. </a:t>
            </a:r>
          </a:p>
          <a:p>
            <a:endParaRPr lang="en-US" baseline="0" dirty="0" smtClean="0"/>
          </a:p>
          <a:p>
            <a:r>
              <a:rPr lang="en-US" baseline="0" dirty="0" smtClean="0"/>
              <a:t>Approvals of Modifications of Construction Standards remain in effect for the life-cycle of the applicable project. The FAA does not allow changes to Modifications of Standards after approval, instead a new Modification of Standards request needs to be submitted by the Airport Sponsor if updates are necessary.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661733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Modification to standards received that contains</a:t>
            </a:r>
            <a:r>
              <a:rPr lang="en-US" baseline="0" dirty="0" smtClean="0"/>
              <a:t> the consulting firms signature will automatically be rejected without further review. Airport Sponsors are the grant recipients, not the consulting firm, therefore the airport sponsor must sign the request and understand what they are signing.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434047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confusion when it comes to airport roads that are not exposed</a:t>
            </a:r>
            <a:r>
              <a:rPr lang="en-US" baseline="0" dirty="0" smtClean="0"/>
              <a:t> to aircraft loads. These roads may be constructed using state highway specifications without submitting a modification to standards.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403980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a:t>
            </a:r>
            <a:r>
              <a:rPr lang="en-US" baseline="0" dirty="0" smtClean="0"/>
              <a:t> method is utilizing a FAA approved state highway specification in accordance with 49 US Code 47114.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358997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 Code 47114 permits the use of state highway specifications for airfield pavement construction at non-primary airports with runways of 5,000 feet or shorter serving aircraft that does not exceed 60,000</a:t>
            </a:r>
            <a:r>
              <a:rPr lang="en-US" baseline="0" dirty="0" smtClean="0"/>
              <a:t> pounds. This statute is not an automatic approval for airports to construct using state highway specifications, but rather a possible alternative. The FAA is responsible for determining that safety will not be negatively affected and the life of the pavement will not be shorter than it would be if constructed using FAA standards.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071109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300" dirty="0"/>
              <a:t>&gt; 60,000 </a:t>
            </a:r>
            <a:r>
              <a:rPr lang="en-US" sz="1300" dirty="0" err="1"/>
              <a:t>lbs</a:t>
            </a:r>
            <a:r>
              <a:rPr lang="en-US" sz="1300" dirty="0"/>
              <a:t> weight:  No State materials, MOS approval follow Order 5300.1 </a:t>
            </a:r>
            <a:r>
              <a:rPr lang="en-US" sz="1300" dirty="0">
                <a:sym typeface="Wingdings" panose="05000000000000000000" pitchFamily="2" charset="2"/>
              </a:rPr>
              <a:t>  MOS will be elevated to Regional and HQ Level after ADO review.</a:t>
            </a:r>
            <a:endParaRPr lang="en-US" sz="1300" dirty="0"/>
          </a:p>
          <a:p>
            <a:pPr>
              <a:lnSpc>
                <a:spcPct val="150000"/>
              </a:lnSpc>
            </a:pPr>
            <a:r>
              <a:rPr lang="en-US" sz="1300" dirty="0"/>
              <a:t>&gt;12,500 </a:t>
            </a:r>
            <a:r>
              <a:rPr lang="en-US" sz="1300" dirty="0" err="1"/>
              <a:t>lbs</a:t>
            </a:r>
            <a:r>
              <a:rPr lang="en-US" sz="1300" dirty="0"/>
              <a:t> but &lt; 60,000: MOS approval for State materials, follow Order 5300.1 </a:t>
            </a:r>
            <a:r>
              <a:rPr lang="en-US" sz="1300" dirty="0">
                <a:sym typeface="Wingdings" panose="05000000000000000000" pitchFamily="2" charset="2"/>
              </a:rPr>
              <a:t>  MOS will be elevated to Regional Level after ADO review.</a:t>
            </a:r>
            <a:endParaRPr lang="en-US" sz="1300" dirty="0"/>
          </a:p>
          <a:p>
            <a:pPr>
              <a:lnSpc>
                <a:spcPct val="150000"/>
              </a:lnSpc>
            </a:pPr>
            <a:r>
              <a:rPr lang="en-US" sz="1300" dirty="0"/>
              <a:t>&lt;12,500 </a:t>
            </a:r>
            <a:r>
              <a:rPr lang="en-US" sz="1300" dirty="0" err="1"/>
              <a:t>lbs</a:t>
            </a:r>
            <a:r>
              <a:rPr lang="en-US" sz="1300" dirty="0"/>
              <a:t>: MOS approval for State DOT Specifications, Approval by ADO</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940484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State Pavement Specifications </a:t>
            </a:r>
            <a:r>
              <a:rPr lang="en-US" sz="1400" dirty="0"/>
              <a:t>(MOS may be approved at ADO)</a:t>
            </a:r>
          </a:p>
          <a:p>
            <a:endParaRPr lang="en-US" sz="1400" dirty="0"/>
          </a:p>
          <a:p>
            <a:pPr>
              <a:spcAft>
                <a:spcPts val="1212"/>
              </a:spcAft>
            </a:pPr>
            <a:r>
              <a:rPr lang="en-US" sz="1300" dirty="0"/>
              <a:t>Why local materials can not meet specification? (gradation or quality of materials)</a:t>
            </a:r>
          </a:p>
          <a:p>
            <a:pPr>
              <a:spcAft>
                <a:spcPts val="1212"/>
              </a:spcAft>
            </a:pPr>
            <a:r>
              <a:rPr lang="en-US" sz="1300" dirty="0"/>
              <a:t>Will methods be equal or better than FAA spec?</a:t>
            </a:r>
          </a:p>
          <a:p>
            <a:pPr>
              <a:spcAft>
                <a:spcPts val="1212"/>
              </a:spcAft>
            </a:pPr>
            <a:r>
              <a:rPr lang="en-US" sz="1300" dirty="0"/>
              <a:t>If substituting local material show where to be used in pavement structure, attach FAARFIELD design report. </a:t>
            </a:r>
          </a:p>
          <a:p>
            <a:pPr>
              <a:spcAft>
                <a:spcPts val="1212"/>
              </a:spcAft>
            </a:pPr>
            <a:r>
              <a:rPr lang="en-US" sz="1300" dirty="0"/>
              <a:t>Does Acceptance Criteria meet FAA requirements?</a:t>
            </a:r>
            <a:endParaRPr lang="en-US" sz="140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940484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940484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using a FAA approved state standard in accordance with 49 U.S. Code 47105.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358997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 Code 47105 permits airports to use</a:t>
            </a:r>
            <a:r>
              <a:rPr lang="en-US" baseline="0" dirty="0" smtClean="0"/>
              <a:t> state aviation standards at nonprimary public use airports. The development of State aviation standards should begin with Advisory Circular 5370-10, and then modified by the State. </a:t>
            </a:r>
          </a:p>
          <a:p>
            <a:endParaRPr lang="en-US" baseline="0" dirty="0" smtClean="0"/>
          </a:p>
          <a:p>
            <a:r>
              <a:rPr lang="en-US" baseline="0" dirty="0" smtClean="0"/>
              <a:t>Unlike the previously mentioned US CODE there are no restrictions for runway length or gross weight for state aviation standards, however it only applies to non-primary airports. </a:t>
            </a:r>
          </a:p>
          <a:p>
            <a:endParaRPr lang="en-US" baseline="0" dirty="0" smtClean="0"/>
          </a:p>
          <a:p>
            <a:r>
              <a:rPr lang="en-US" baseline="0" dirty="0" smtClean="0"/>
              <a:t>Only the State Agency can submit for a State specification to the FAA. Upon approval, airport sponsors is able to utilize the state specification at non-primary airports. </a:t>
            </a:r>
          </a:p>
          <a:p>
            <a:endParaRPr lang="en-US" baseline="0" dirty="0" smtClean="0"/>
          </a:p>
          <a:p>
            <a:r>
              <a:rPr lang="en-US" baseline="0" dirty="0" smtClean="0"/>
              <a:t>When the FAA Construction Standards Advisory Circular is updated, the State Agency is required to update their aviation standard and resubmit to the FAA for approval.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010219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general provisions is Part</a:t>
            </a:r>
            <a:r>
              <a:rPr lang="en-US" baseline="0" dirty="0" smtClean="0"/>
              <a:t> 1 of the Advisory Circular. It goes through various items including but not limited to how the sponsor is to advertise to bidders, how the sponsor awards the contract, and conformity with plans and specifications. Much of the general provisions is a result of ensuring conformance to federal procurement rules (i.e. federal law) under CFR 200 and the AIP Handbook, but also ensures the federal investment is protected. As previously mentioned, altering the general provisions can shift liability from the contractor to the airport sponsor. </a:t>
            </a:r>
          </a:p>
          <a:p>
            <a:endParaRPr lang="en-US" baseline="0" dirty="0" smtClean="0"/>
          </a:p>
          <a:p>
            <a:r>
              <a:rPr lang="en-US" baseline="0" dirty="0" smtClean="0"/>
              <a:t>Federal procurement rules differ from one federal agency to another; for example the FAA and the Federal Highway Administration has a different procurement process. </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072975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Order 5300.1F is the FAA’s policy for modifying</a:t>
            </a:r>
            <a:r>
              <a:rPr lang="en-US" baseline="0" dirty="0" smtClean="0"/>
              <a:t> agency airport design, construction, and equipment standards. The policy document says </a:t>
            </a:r>
            <a:r>
              <a:rPr lang="en-US" i="1" baseline="0" dirty="0" smtClean="0"/>
              <a:t>“Modifications to the general provisions of AC 150/5370-10, Standards for Specifying Construction of Airports, should be made only to make them consistent with local laws and regulations.”</a:t>
            </a:r>
          </a:p>
          <a:p>
            <a:endParaRPr lang="en-US" i="1" baseline="0" dirty="0" smtClean="0"/>
          </a:p>
          <a:p>
            <a:endParaRPr lang="en-US" i="1" baseline="0" dirty="0" smtClean="0"/>
          </a:p>
          <a:p>
            <a:endParaRPr lang="en-US" i="0"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872935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Modifications of </a:t>
            </a:r>
            <a:r>
              <a:rPr lang="en-US" sz="1400" u="sng" dirty="0">
                <a:solidFill>
                  <a:srgbClr val="0070C0"/>
                </a:solidFill>
              </a:rPr>
              <a:t>FAA General Provisions</a:t>
            </a:r>
          </a:p>
          <a:p>
            <a:endParaRPr lang="en-US" dirty="0"/>
          </a:p>
          <a:p>
            <a:r>
              <a:rPr lang="en-US" sz="1400" u="sng" dirty="0"/>
              <a:t>General Provisions</a:t>
            </a:r>
          </a:p>
          <a:p>
            <a:pPr>
              <a:spcBef>
                <a:spcPts val="1817"/>
              </a:spcBef>
            </a:pPr>
            <a:r>
              <a:rPr lang="en-US" sz="1300" dirty="0"/>
              <a:t>Can be modified to meet local procurement, however does not relieve need to follow Federal Regulations</a:t>
            </a:r>
          </a:p>
          <a:p>
            <a:pPr>
              <a:spcBef>
                <a:spcPts val="1817"/>
              </a:spcBef>
            </a:pPr>
            <a:r>
              <a:rPr lang="en-US" sz="1300" dirty="0"/>
              <a:t>Must not change the intent</a:t>
            </a:r>
          </a:p>
          <a:p>
            <a:pPr>
              <a:spcBef>
                <a:spcPts val="1817"/>
              </a:spcBef>
            </a:pPr>
            <a:r>
              <a:rPr lang="en-US" sz="1300" dirty="0"/>
              <a:t>Changes due to local law/regulation permitted</a:t>
            </a:r>
          </a:p>
          <a:p>
            <a:pPr>
              <a:spcBef>
                <a:spcPts val="1817"/>
              </a:spcBef>
            </a:pPr>
            <a:r>
              <a:rPr lang="en-US" sz="1300" dirty="0"/>
              <a:t>Need to show modifications with track changes on for </a:t>
            </a:r>
            <a:r>
              <a:rPr lang="en-US" sz="1300" dirty="0" smtClean="0"/>
              <a:t>MOS submittal</a:t>
            </a:r>
            <a:endParaRPr lang="en-US" sz="1300" dirty="0"/>
          </a:p>
          <a:p>
            <a:pPr>
              <a:spcBef>
                <a:spcPts val="1817"/>
              </a:spcBef>
            </a:pPr>
            <a:r>
              <a:rPr lang="en-US" sz="1400" dirty="0">
                <a:solidFill>
                  <a:srgbClr val="0070C0"/>
                </a:solidFill>
              </a:rPr>
              <a:t>May use FAA General Provisions  and supplemental sections for local requirements as long as the FAA provisions govern.  (No MOS submittal is required)</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940484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an Airport Sponsor is requesting</a:t>
            </a:r>
            <a:r>
              <a:rPr lang="en-US" baseline="0" dirty="0" smtClean="0"/>
              <a:t> to modify the general provisions, t</a:t>
            </a:r>
            <a:r>
              <a:rPr lang="en-US" dirty="0" smtClean="0"/>
              <a:t>he following is the process</a:t>
            </a:r>
          </a:p>
          <a:p>
            <a:endParaRPr lang="en-US" baseline="0" dirty="0" smtClean="0"/>
          </a:p>
          <a:p>
            <a:r>
              <a:rPr lang="en-US" baseline="0" dirty="0" smtClean="0"/>
              <a:t>The airport sponsor is to submit the change utilizing the Great Lakes Region modification to standards form. The airport sponsor, not their consultant, is to sign and date the completed form. </a:t>
            </a:r>
          </a:p>
          <a:p>
            <a:endParaRPr lang="en-US" baseline="0" dirty="0" smtClean="0"/>
          </a:p>
          <a:p>
            <a:r>
              <a:rPr lang="en-US" baseline="0" dirty="0" smtClean="0"/>
              <a:t>The FAA requests that a modified word version is provided for review, by the use of track changes. </a:t>
            </a:r>
          </a:p>
          <a:p>
            <a:endParaRPr lang="en-US" baseline="0" dirty="0" smtClean="0"/>
          </a:p>
          <a:p>
            <a:r>
              <a:rPr lang="en-US" baseline="0" dirty="0" smtClean="0"/>
              <a:t>For each change, the sponsor must indicate which category it falls under. </a:t>
            </a:r>
          </a:p>
          <a:p>
            <a:endParaRPr lang="en-US" baseline="0" dirty="0" smtClean="0"/>
          </a:p>
          <a:p>
            <a:r>
              <a:rPr lang="en-US" b="1" baseline="0" dirty="0" smtClean="0"/>
              <a:t>Category A </a:t>
            </a:r>
            <a:r>
              <a:rPr lang="en-US" baseline="0" dirty="0" smtClean="0"/>
              <a:t>are changes made to make them consistent with local law or regulation. </a:t>
            </a:r>
          </a:p>
          <a:p>
            <a:pPr lvl="1"/>
            <a:r>
              <a:rPr lang="en-US" baseline="0" dirty="0" smtClean="0"/>
              <a:t>Example: Modifications to the DBE section, based on local law. </a:t>
            </a:r>
          </a:p>
          <a:p>
            <a:endParaRPr lang="en-US" baseline="0" dirty="0" smtClean="0"/>
          </a:p>
          <a:p>
            <a:r>
              <a:rPr lang="en-US" b="1" baseline="0" dirty="0" smtClean="0"/>
              <a:t>Category B </a:t>
            </a:r>
            <a:r>
              <a:rPr lang="en-US" baseline="0" dirty="0" smtClean="0"/>
              <a:t>are changes made, but does not modify the FAA’s intent. </a:t>
            </a:r>
          </a:p>
          <a:p>
            <a:pPr lvl="1"/>
            <a:r>
              <a:rPr lang="en-US" baseline="0" dirty="0" smtClean="0"/>
              <a:t>Example: Cement is replaced with Portland Cement Concrete.</a:t>
            </a:r>
          </a:p>
          <a:p>
            <a:endParaRPr lang="en-US" baseline="0" dirty="0" smtClean="0"/>
          </a:p>
          <a:p>
            <a:r>
              <a:rPr lang="en-US" b="1" baseline="0" dirty="0" smtClean="0"/>
              <a:t>Category C </a:t>
            </a:r>
            <a:r>
              <a:rPr lang="en-US" baseline="0" dirty="0" smtClean="0"/>
              <a:t>are changes made, which modifies the FAA’s intent. This requires additional justification. </a:t>
            </a:r>
          </a:p>
          <a:p>
            <a:pPr lvl="1"/>
            <a:r>
              <a:rPr lang="en-US" baseline="0" dirty="0" smtClean="0">
                <a:solidFill>
                  <a:srgbClr val="FF0000"/>
                </a:solidFill>
              </a:rPr>
              <a:t>Example: Modifying the definition of a major contract item from 20% to 25%</a:t>
            </a:r>
            <a:endParaRPr lang="en-US" baseline="0" dirty="0" smtClean="0"/>
          </a:p>
          <a:p>
            <a:endParaRPr lang="en-US" baseline="0" dirty="0" smtClean="0"/>
          </a:p>
          <a:p>
            <a:r>
              <a:rPr lang="en-US" baseline="0" dirty="0" smtClean="0"/>
              <a:t>Requests are submitted to the Airports District Office for initial review. </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776881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discussed a lot of material</a:t>
            </a:r>
            <a:r>
              <a:rPr lang="en-US" baseline="0" dirty="0" smtClean="0"/>
              <a:t> in this presentation. First, we looked at the FAA’s role in reviewing Airport Sponsor’s construction specifications, next we discussed the different ways to construct airports with federal funding, then we learned the FAA’s expectations for modifying FAA standards and finally we discussed modifying general provisions. </a:t>
            </a:r>
          </a:p>
          <a:p>
            <a:endParaRPr lang="en-US" baseline="0" dirty="0" smtClean="0"/>
          </a:p>
          <a:p>
            <a:r>
              <a:rPr lang="en-US" baseline="0" dirty="0" smtClean="0"/>
              <a:t>More than half of all AIP funds go toward constructing or rehabilitating runways, taxiways, and aprons. FAA pavement standards help protect this investment by ensuring pavements last as long as possible with the least amount of maintenance. We have and we will continue dedicating research and development in pavement design and construction. The FAA strongly encourages airports to utilize an unmodified FAA specification, but we understand each airport has unique situations which may warrant a modification. I hope this presentation has given you a better understanding of this process. </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3169869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3172676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8" y="4497388"/>
            <a:ext cx="482282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chemeClr val="bg1"/>
                  </a:solidFill>
                </a:rPr>
                <a:t>Federal Aviation</a:t>
              </a:r>
            </a:p>
            <a:p>
              <a:pPr>
                <a:lnSpc>
                  <a:spcPct val="85000"/>
                </a:lnSpc>
                <a:spcBef>
                  <a:spcPct val="0"/>
                </a:spcBef>
                <a:buFontTx/>
                <a:buNone/>
              </a:pPr>
              <a:r>
                <a:rPr lang="en-US" sz="1800" b="1">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accent6"/>
                </a:solidFill>
                <a:latin typeface="Times New Roman" pitchFamily="18" charset="0"/>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accent6"/>
                </a:solidFill>
                <a:latin typeface="Times New Roman" pitchFamily="18" charset="0"/>
              </a:defRPr>
            </a:lvl1pPr>
          </a:lstStyle>
          <a:p>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accent6"/>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tmp"/><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tmp"/></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tmp"/></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tmp"/><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google.com/url?url=http://www.iconshock.com/icons/stroke/text/track_changes-icon.html&amp;rct=j&amp;frm=1&amp;q=&amp;esrc=s&amp;sa=U&amp;ei=coRkVfufEsLksAW79YEQ&amp;ved=0CBwQ9QEwAw&amp;usg=AFQjCNFAdkDYJuuMc52X8TbgCBMqo43isQ" TargetMode="External"/><Relationship Id="rId5" Type="http://schemas.openxmlformats.org/officeDocument/2006/relationships/image" Target="../media/image25.jpeg"/><Relationship Id="rId4" Type="http://schemas.openxmlformats.org/officeDocument/2006/relationships/hyperlink" Target="http://www.google.com/url?url=http://digidag.blogspot.com/2014/09/skru-endringsmarkeringer-raskt-av-og-pa.html&amp;rct=j&amp;frm=1&amp;q=&amp;esrc=s&amp;sa=U&amp;ei=EoRkVcWOA8fvtQWj2oHIDw&amp;ved=0CCoQ9QEwCjgU&amp;usg=AFQjCNFYgNbFQEfH15F7IPkkyEew4MdpqQ"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25.xml.rels><?xml version="1.0" encoding="UTF-8" standalone="yes"?>
<Relationships xmlns="http://schemas.openxmlformats.org/package/2006/relationships"><Relationship Id="rId3" Type="http://schemas.openxmlformats.org/officeDocument/2006/relationships/image" Target="../media/image41.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p:txBody>
          <a:bodyPr/>
          <a:lstStyle/>
          <a:p>
            <a:r>
              <a:rPr lang="en-US" dirty="0" smtClean="0"/>
              <a:t>Modifying FAA Construction Specifications </a:t>
            </a:r>
            <a:endParaRPr lang="en-US" dirty="0"/>
          </a:p>
        </p:txBody>
      </p:sp>
      <p:sp>
        <p:nvSpPr>
          <p:cNvPr id="32786" name="Text Box 18"/>
          <p:cNvSpPr txBox="1">
            <a:spLocks noChangeArrowheads="1"/>
          </p:cNvSpPr>
          <p:nvPr/>
        </p:nvSpPr>
        <p:spPr bwMode="auto">
          <a:xfrm>
            <a:off x="788988" y="4875213"/>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solidFill>
                  <a:srgbClr val="1D2F68"/>
                </a:solidFill>
              </a:rPr>
              <a:t>Ryan Bale</a:t>
            </a:r>
            <a:endParaRPr lang="en-US" sz="1600" dirty="0">
              <a:solidFill>
                <a:srgbClr val="1D2F68"/>
              </a:solidFill>
            </a:endParaRPr>
          </a:p>
        </p:txBody>
      </p:sp>
      <p:sp>
        <p:nvSpPr>
          <p:cNvPr id="32787" name="Text Box 19"/>
          <p:cNvSpPr txBox="1">
            <a:spLocks noChangeArrowheads="1"/>
          </p:cNvSpPr>
          <p:nvPr/>
        </p:nvSpPr>
        <p:spPr bwMode="auto">
          <a:xfrm>
            <a:off x="1000125" y="5224463"/>
            <a:ext cx="346551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solidFill>
                  <a:srgbClr val="1D2F68"/>
                </a:solidFill>
              </a:rPr>
              <a:t>November 2, 2016</a:t>
            </a:r>
          </a:p>
        </p:txBody>
      </p:sp>
      <p:sp>
        <p:nvSpPr>
          <p:cNvPr id="7" name="Text Box 18"/>
          <p:cNvSpPr txBox="1">
            <a:spLocks noChangeArrowheads="1"/>
          </p:cNvSpPr>
          <p:nvPr/>
        </p:nvSpPr>
        <p:spPr bwMode="auto">
          <a:xfrm>
            <a:off x="1789596" y="4507591"/>
            <a:ext cx="33787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0"/>
              </a:spcBef>
              <a:buFontTx/>
              <a:buNone/>
            </a:pPr>
            <a:r>
              <a:rPr lang="en-US" sz="1600" dirty="0" smtClean="0">
                <a:solidFill>
                  <a:srgbClr val="1D2F68"/>
                </a:solidFill>
              </a:rPr>
              <a:t>Dakota FAA Consultants Workshop</a:t>
            </a:r>
            <a:endParaRPr lang="en-US" sz="1600" dirty="0">
              <a:solidFill>
                <a:srgbClr val="1D2F68"/>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Presentation Objectives</a:t>
            </a:r>
            <a:endParaRPr lang="en-US" dirty="0"/>
          </a:p>
        </p:txBody>
      </p:sp>
      <p:sp>
        <p:nvSpPr>
          <p:cNvPr id="3" name="Content Placeholder 2"/>
          <p:cNvSpPr>
            <a:spLocks noGrp="1"/>
          </p:cNvSpPr>
          <p:nvPr>
            <p:ph idx="1"/>
          </p:nvPr>
        </p:nvSpPr>
        <p:spPr>
          <a:xfrm>
            <a:off x="398094" y="1204610"/>
            <a:ext cx="5635992" cy="4391025"/>
          </a:xfrm>
        </p:spPr>
        <p:txBody>
          <a:bodyPr/>
          <a:lstStyle/>
          <a:p>
            <a:pPr>
              <a:buFont typeface="Wingdings" panose="05000000000000000000" pitchFamily="2" charset="2"/>
              <a:buChar char="q"/>
            </a:pPr>
            <a:r>
              <a:rPr lang="en-US" sz="2400" b="0" dirty="0" smtClean="0"/>
              <a:t>Describe the FAA’s role in reviewing Airport Sponsor’s construction specifications</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Discuss the different ways to construct airports with federal funding</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Describe the FAA’s expectations for modifying FAA standards</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Modifying General Provisions</a:t>
            </a:r>
            <a:endParaRPr lang="en-US" sz="2400" b="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a:t>
            </a:fld>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086" y="1537986"/>
            <a:ext cx="2924175"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8425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Plans &amp; Specifications Review</a:t>
            </a:r>
            <a:endParaRPr lang="en-US" dirty="0"/>
          </a:p>
        </p:txBody>
      </p:sp>
      <p:pic>
        <p:nvPicPr>
          <p:cNvPr id="5" name="Content Placeholder 4"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56485" y="1054492"/>
            <a:ext cx="3647412" cy="463914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78D3ABA1-EA94-43C0-B992-7CBCC31144F1}" type="slidenum">
              <a:rPr lang="en-US" smtClean="0"/>
              <a:pPr/>
              <a:t>3</a:t>
            </a:fld>
            <a:endParaRPr lang="en-US" dirty="0"/>
          </a:p>
        </p:txBody>
      </p:sp>
      <p:sp>
        <p:nvSpPr>
          <p:cNvPr id="6" name="Rectangular Callout 5"/>
          <p:cNvSpPr/>
          <p:nvPr/>
        </p:nvSpPr>
        <p:spPr bwMode="auto">
          <a:xfrm>
            <a:off x="5061097" y="4668521"/>
            <a:ext cx="3200400" cy="1015663"/>
          </a:xfrm>
          <a:prstGeom prst="wedgeRectCallout">
            <a:avLst/>
          </a:prstGeom>
          <a:solidFill>
            <a:schemeClr val="accent2"/>
          </a:solidFill>
          <a:ln>
            <a:noFill/>
          </a:ln>
          <a:effectLst>
            <a:softEdge rad="38100"/>
          </a:effectLst>
          <a:extLst/>
        </p:spPr>
        <p:txBody>
          <a:bodyPr vert="horz" wrap="square" lIns="91440" tIns="45720" rIns="91440" bIns="45720" numCol="1" rtlCol="0" anchor="t" anchorCtr="0" compatLnSpc="1">
            <a:prstTxWarp prst="textNoShape">
              <a:avLst/>
            </a:prstTxWarp>
            <a:spAutoFit/>
          </a:bodyPr>
          <a:lstStyle/>
          <a:p>
            <a:pPr marL="342900" indent="-342900">
              <a:buFont typeface="Wingdings" panose="05000000000000000000" pitchFamily="2" charset="2"/>
              <a:buChar char="q"/>
            </a:pPr>
            <a:r>
              <a:rPr lang="en-US" sz="2000" dirty="0" smtClean="0">
                <a:solidFill>
                  <a:schemeClr val="bg1"/>
                </a:solidFill>
              </a:rPr>
              <a:t>“Modification to Design Standards documented and approved”</a:t>
            </a:r>
            <a:endParaRPr lang="en-US" sz="2000" dirty="0">
              <a:solidFill>
                <a:schemeClr val="bg1"/>
              </a:solidFill>
            </a:endParaRPr>
          </a:p>
        </p:txBody>
      </p:sp>
      <p:sp>
        <p:nvSpPr>
          <p:cNvPr id="7" name="Rectangular Callout 6"/>
          <p:cNvSpPr/>
          <p:nvPr/>
        </p:nvSpPr>
        <p:spPr bwMode="auto">
          <a:xfrm>
            <a:off x="5061097" y="1032101"/>
            <a:ext cx="3200400" cy="1015663"/>
          </a:xfrm>
          <a:prstGeom prst="wedgeRectCallout">
            <a:avLst/>
          </a:prstGeom>
          <a:solidFill>
            <a:schemeClr val="accent2"/>
          </a:solidFill>
          <a:ln>
            <a:noFill/>
          </a:ln>
          <a:effectLst>
            <a:softEdge rad="38100"/>
          </a:effectLst>
          <a:extLst/>
        </p:spPr>
        <p:txBody>
          <a:bodyPr vert="horz" wrap="square" lIns="91440" tIns="45720" rIns="91440" bIns="45720" numCol="1" rtlCol="0" anchor="t" anchorCtr="0" compatLnSpc="1">
            <a:prstTxWarp prst="textNoShape">
              <a:avLst/>
            </a:prstTxWarp>
            <a:spAutoFit/>
          </a:bodyPr>
          <a:lstStyle/>
          <a:p>
            <a:pPr marL="342900" indent="-342900">
              <a:buFont typeface="Wingdings" panose="05000000000000000000" pitchFamily="2" charset="2"/>
              <a:buChar char="q"/>
            </a:pPr>
            <a:r>
              <a:rPr lang="en-US" sz="2000" dirty="0" smtClean="0">
                <a:solidFill>
                  <a:schemeClr val="bg1"/>
                </a:solidFill>
              </a:rPr>
              <a:t>“AC 150/5370-10 latest revision used and any modifications identified”</a:t>
            </a:r>
            <a:endParaRPr lang="en-US" sz="2000"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8256" y="2286000"/>
            <a:ext cx="1666082" cy="2088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470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9144000" cy="6035040"/>
          </a:xfrm>
          <a:prstGeom prst="rect">
            <a:avLst/>
          </a:prstGeom>
          <a:solidFill>
            <a:srgbClr val="000099"/>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304052" y="197004"/>
            <a:ext cx="7839948" cy="609600"/>
          </a:xfrm>
        </p:spPr>
        <p:txBody>
          <a:bodyPr/>
          <a:lstStyle/>
          <a:p>
            <a:r>
              <a:rPr lang="en-US" sz="2400" dirty="0" smtClean="0">
                <a:solidFill>
                  <a:schemeClr val="bg1"/>
                </a:solidFill>
              </a:rPr>
              <a:t>FAA AIRPORT TECHNOLOGY </a:t>
            </a:r>
            <a:br>
              <a:rPr lang="en-US" sz="2400" dirty="0" smtClean="0">
                <a:solidFill>
                  <a:schemeClr val="bg1"/>
                </a:solidFill>
              </a:rPr>
            </a:br>
            <a:r>
              <a:rPr lang="en-US" sz="2400" dirty="0" smtClean="0">
                <a:solidFill>
                  <a:schemeClr val="bg1"/>
                </a:solidFill>
              </a:rPr>
              <a:t>RESEARCH &amp; DEVELOPMENT BRANCH</a:t>
            </a:r>
            <a:endParaRPr lang="en-US" sz="2400" dirty="0">
              <a:solidFill>
                <a:schemeClr val="bg1"/>
              </a:solidFill>
            </a:endParaRPr>
          </a:p>
        </p:txBody>
      </p:sp>
      <p:sp>
        <p:nvSpPr>
          <p:cNvPr id="4" name="Slide Number Placeholder 3"/>
          <p:cNvSpPr>
            <a:spLocks noGrp="1"/>
          </p:cNvSpPr>
          <p:nvPr>
            <p:ph type="sldNum" sz="quarter" idx="12"/>
          </p:nvPr>
        </p:nvSpPr>
        <p:spPr/>
        <p:txBody>
          <a:bodyPr/>
          <a:lstStyle/>
          <a:p>
            <a:fld id="{78D3ABA1-EA94-43C0-B992-7CBCC31144F1}" type="slidenum">
              <a:rPr lang="en-US" smtClean="0"/>
              <a:pPr/>
              <a:t>4</a:t>
            </a:fld>
            <a:endParaRPr lang="en-US"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47" y="1161354"/>
            <a:ext cx="2290608" cy="177649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8833" y="1082734"/>
            <a:ext cx="5067300" cy="15049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4051" y="1815029"/>
            <a:ext cx="5906325" cy="3334216"/>
          </a:xfrm>
          <a:prstGeom prst="rect">
            <a:avLst/>
          </a:prstGeom>
          <a:ln>
            <a:noFill/>
          </a:ln>
          <a:effectLst>
            <a:outerShdw blurRad="190500" algn="tl" rotWithShape="0">
              <a:srgbClr val="000000">
                <a:alpha val="70000"/>
              </a:srgbClr>
            </a:outerShdw>
          </a:effec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483" y="4058248"/>
            <a:ext cx="2466975" cy="18478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9540" y="946386"/>
            <a:ext cx="2059293" cy="15509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9339" y="4199778"/>
            <a:ext cx="2783144" cy="18352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2707059"/>
            <a:ext cx="2266950" cy="20193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4191" y="4154612"/>
            <a:ext cx="3215148" cy="17945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73032" y="2497291"/>
            <a:ext cx="2470968" cy="185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descr="Screen Clipping"/>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74191" y="67852"/>
            <a:ext cx="924054" cy="924054"/>
          </a:xfrm>
          <a:prstGeom prst="rect">
            <a:avLst/>
          </a:prstGeom>
        </p:spPr>
      </p:pic>
    </p:spTree>
    <p:extLst>
      <p:ext uri="{BB962C8B-B14F-4D97-AF65-F5344CB8AC3E}">
        <p14:creationId xmlns:p14="http://schemas.microsoft.com/office/powerpoint/2010/main" val="1724237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1"/>
            <a:ext cx="9144000" cy="6035040"/>
          </a:xfrm>
          <a:prstGeom prst="rect">
            <a:avLst/>
          </a:prstGeom>
          <a:blipFill dpi="0" rotWithShape="1">
            <a:blip r:embed="rId3">
              <a:alphaModFix amt="15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443383" y="270746"/>
            <a:ext cx="8472488" cy="609600"/>
          </a:xfrm>
        </p:spPr>
        <p:txBody>
          <a:bodyPr/>
          <a:lstStyle/>
          <a:p>
            <a:pPr algn="ctr"/>
            <a:r>
              <a:rPr lang="en-US" dirty="0" smtClean="0"/>
              <a:t>AC 150/5370-10G</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a:t>
            </a:fld>
            <a:endParaRPr lang="en-US" dirty="0"/>
          </a:p>
        </p:txBody>
      </p:sp>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2785" y="1053294"/>
            <a:ext cx="3719981" cy="4809281"/>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636178" y="1209368"/>
            <a:ext cx="4043449" cy="442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sz="2000" kern="0" dirty="0" smtClean="0"/>
              <a:t>Standards for materials and methods used for construction on airports. </a:t>
            </a:r>
          </a:p>
          <a:p>
            <a:pPr lvl="1"/>
            <a:r>
              <a:rPr lang="en-US" sz="1600" kern="0" dirty="0" smtClean="0"/>
              <a:t>Earthwork</a:t>
            </a:r>
          </a:p>
          <a:p>
            <a:pPr lvl="1"/>
            <a:r>
              <a:rPr lang="en-US" sz="1600" kern="0" dirty="0" smtClean="0"/>
              <a:t>Flexible base courses</a:t>
            </a:r>
          </a:p>
          <a:p>
            <a:pPr lvl="1"/>
            <a:r>
              <a:rPr lang="en-US" sz="1600" kern="0" dirty="0" smtClean="0"/>
              <a:t>Rigid base courses</a:t>
            </a:r>
          </a:p>
          <a:p>
            <a:pPr lvl="1"/>
            <a:r>
              <a:rPr lang="en-US" sz="1600" kern="0" dirty="0" smtClean="0"/>
              <a:t>Flexible surface courses</a:t>
            </a:r>
          </a:p>
          <a:p>
            <a:pPr lvl="1"/>
            <a:r>
              <a:rPr lang="en-US" sz="1600" kern="0" dirty="0" smtClean="0"/>
              <a:t>Rigid pavement</a:t>
            </a:r>
          </a:p>
          <a:p>
            <a:pPr lvl="1"/>
            <a:r>
              <a:rPr lang="en-US" sz="1600" kern="0" dirty="0" smtClean="0"/>
              <a:t>Fencing </a:t>
            </a:r>
          </a:p>
          <a:p>
            <a:pPr lvl="1"/>
            <a:r>
              <a:rPr lang="en-US" sz="1600" kern="0" dirty="0" smtClean="0"/>
              <a:t>Drainage</a:t>
            </a:r>
          </a:p>
          <a:p>
            <a:pPr lvl="1"/>
            <a:r>
              <a:rPr lang="en-US" sz="1600" kern="0" dirty="0" smtClean="0"/>
              <a:t>Turf</a:t>
            </a:r>
          </a:p>
          <a:p>
            <a:pPr lvl="1"/>
            <a:r>
              <a:rPr lang="en-US" sz="1600" kern="0" dirty="0" smtClean="0"/>
              <a:t>Lighting Installation</a:t>
            </a:r>
          </a:p>
          <a:p>
            <a:endParaRPr lang="en-US" sz="2000" kern="0" dirty="0" smtClean="0"/>
          </a:p>
        </p:txBody>
      </p:sp>
    </p:spTree>
    <p:extLst>
      <p:ext uri="{BB962C8B-B14F-4D97-AF65-F5344CB8AC3E}">
        <p14:creationId xmlns:p14="http://schemas.microsoft.com/office/powerpoint/2010/main" val="55096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8091"/>
            <a:ext cx="9143999" cy="858023"/>
          </a:xfrm>
        </p:spPr>
        <p:txBody>
          <a:bodyPr/>
          <a:lstStyle/>
          <a:p>
            <a:pPr algn="ctr"/>
            <a:r>
              <a:rPr lang="en-US" sz="3400" dirty="0" smtClean="0"/>
              <a:t>4 Methods to Construct with Federal Funds</a:t>
            </a:r>
            <a:endParaRPr lang="en-US" sz="34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6</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1476012"/>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entagon 5"/>
          <p:cNvSpPr/>
          <p:nvPr/>
        </p:nvSpPr>
        <p:spPr bwMode="auto">
          <a:xfrm>
            <a:off x="2017986" y="1569280"/>
            <a:ext cx="6589987" cy="830997"/>
          </a:xfrm>
          <a:prstGeom prst="homePlate">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Specification</a:t>
            </a:r>
          </a:p>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I.A.W. AC 150/5370-10</a:t>
            </a:r>
            <a:endParaRPr kumimoji="0" lang="en-US" sz="2400" b="1" i="0" u="none" strike="noStrike" cap="none" normalizeH="0" baseline="0" dirty="0" smtClean="0">
              <a:ln>
                <a:noFill/>
              </a:ln>
              <a:solidFill>
                <a:schemeClr val="bg1"/>
              </a:solidFill>
              <a:effectLst/>
              <a:latin typeface="Arial" charset="0"/>
            </a:endParaRPr>
          </a:p>
        </p:txBody>
      </p:sp>
      <p:sp>
        <p:nvSpPr>
          <p:cNvPr id="14" name="Pentagon 13"/>
          <p:cNvSpPr/>
          <p:nvPr/>
        </p:nvSpPr>
        <p:spPr bwMode="auto">
          <a:xfrm>
            <a:off x="2017987" y="2584943"/>
            <a:ext cx="6589986" cy="830997"/>
          </a:xfrm>
          <a:prstGeom prst="homePlate">
            <a:avLst/>
          </a:prstGeom>
          <a:solidFill>
            <a:srgbClr val="00B0F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Modified Specification</a:t>
            </a:r>
          </a:p>
          <a:p>
            <a:pPr marL="0" marR="0" indent="0" algn="l" defTabSz="914400" rtl="0" eaLnBrk="1" fontAlgn="base" latinLnBrk="0" hangingPunct="1">
              <a:lnSpc>
                <a:spcPct val="100000"/>
              </a:lnSpc>
              <a:spcBef>
                <a:spcPts val="0"/>
              </a:spcBef>
              <a:spcAft>
                <a:spcPct val="0"/>
              </a:spcAft>
              <a:buClrTx/>
              <a:buSzTx/>
              <a:buNone/>
              <a:tabLst/>
            </a:pPr>
            <a:r>
              <a:rPr kumimoji="0" lang="en-US" sz="2400" b="1" i="0" u="none" strike="noStrike" cap="none" normalizeH="0" baseline="0" dirty="0" smtClean="0">
                <a:ln>
                  <a:noFill/>
                </a:ln>
                <a:solidFill>
                  <a:schemeClr val="bg1"/>
                </a:solidFill>
                <a:effectLst/>
                <a:latin typeface="Arial" charset="0"/>
              </a:rPr>
              <a:t>I.A.W. FAA Order 5300.1F</a:t>
            </a:r>
          </a:p>
        </p:txBody>
      </p:sp>
      <p:sp>
        <p:nvSpPr>
          <p:cNvPr id="15" name="Pentagon 14"/>
          <p:cNvSpPr/>
          <p:nvPr/>
        </p:nvSpPr>
        <p:spPr bwMode="auto">
          <a:xfrm>
            <a:off x="2017988" y="3644672"/>
            <a:ext cx="6589986" cy="830997"/>
          </a:xfrm>
          <a:prstGeom prst="homePlate">
            <a:avLst/>
          </a:prstGeom>
          <a:solidFill>
            <a:srgbClr val="00B05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Highway Spec.</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47114 </a:t>
            </a:r>
            <a:endParaRPr kumimoji="0" lang="en-US" sz="2400" b="1" i="0" u="none" strike="noStrike" cap="none" normalizeH="0" baseline="0" dirty="0" smtClean="0">
              <a:ln>
                <a:noFill/>
              </a:ln>
              <a:solidFill>
                <a:schemeClr val="bg1"/>
              </a:solidFill>
              <a:effectLst/>
              <a:latin typeface="Arial" charset="0"/>
            </a:endParaRPr>
          </a:p>
        </p:txBody>
      </p:sp>
      <p:sp>
        <p:nvSpPr>
          <p:cNvPr id="16" name="Pentagon 15"/>
          <p:cNvSpPr/>
          <p:nvPr/>
        </p:nvSpPr>
        <p:spPr bwMode="auto">
          <a:xfrm>
            <a:off x="2017988" y="4685334"/>
            <a:ext cx="6589983" cy="830997"/>
          </a:xfrm>
          <a:prstGeom prst="homePlate">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Standard</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47105 </a:t>
            </a:r>
            <a:endParaRPr kumimoji="0" lang="en-US" sz="2400" b="1" i="0" u="none" strike="noStrike" cap="none" normalizeH="0" baseline="0" dirty="0" smtClean="0">
              <a:ln>
                <a:noFill/>
              </a:ln>
              <a:solidFill>
                <a:schemeClr val="bg1"/>
              </a:solidFill>
              <a:effectLst/>
              <a:latin typeface="Arial" charset="0"/>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2491675"/>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3551404"/>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4592066"/>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719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08625"/>
            <a:ext cx="9143999" cy="858023"/>
          </a:xfrm>
        </p:spPr>
        <p:txBody>
          <a:bodyPr/>
          <a:lstStyle/>
          <a:p>
            <a:pPr algn="ctr"/>
            <a:r>
              <a:rPr lang="en-US" dirty="0" smtClean="0"/>
              <a:t>4 Ways to Construct </a:t>
            </a:r>
            <a:br>
              <a:rPr lang="en-US" dirty="0" smtClean="0"/>
            </a:br>
            <a:r>
              <a:rPr lang="en-US" dirty="0" smtClean="0"/>
              <a:t>with Federal Funds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7</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1476012"/>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entagon 5"/>
          <p:cNvSpPr/>
          <p:nvPr/>
        </p:nvSpPr>
        <p:spPr bwMode="auto">
          <a:xfrm>
            <a:off x="2017986" y="1569280"/>
            <a:ext cx="6589987" cy="830997"/>
          </a:xfrm>
          <a:prstGeom prst="homePlate">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Specification</a:t>
            </a:r>
          </a:p>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I.A.W. AC 150/5370-10</a:t>
            </a:r>
            <a:endParaRPr kumimoji="0" lang="en-US" sz="2400" b="1" i="0" u="none" strike="noStrike" cap="none" normalizeH="0" baseline="0" dirty="0" smtClean="0">
              <a:ln>
                <a:noFill/>
              </a:ln>
              <a:solidFill>
                <a:schemeClr val="bg1"/>
              </a:solidFill>
              <a:effectLst/>
              <a:latin typeface="Arial" charset="0"/>
            </a:endParaRPr>
          </a:p>
        </p:txBody>
      </p:sp>
      <p:sp>
        <p:nvSpPr>
          <p:cNvPr id="14" name="Pentagon 13"/>
          <p:cNvSpPr/>
          <p:nvPr/>
        </p:nvSpPr>
        <p:spPr bwMode="auto">
          <a:xfrm>
            <a:off x="2017987" y="2584943"/>
            <a:ext cx="6589986" cy="830997"/>
          </a:xfrm>
          <a:prstGeom prst="homePlate">
            <a:avLst/>
          </a:prstGeom>
          <a:solidFill>
            <a:srgbClr val="00B0F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Modified Specification</a:t>
            </a:r>
          </a:p>
          <a:p>
            <a:pPr marL="0" marR="0" indent="0" algn="l" defTabSz="914400" rtl="0" eaLnBrk="1" fontAlgn="base" latinLnBrk="0" hangingPunct="1">
              <a:lnSpc>
                <a:spcPct val="100000"/>
              </a:lnSpc>
              <a:spcBef>
                <a:spcPts val="0"/>
              </a:spcBef>
              <a:spcAft>
                <a:spcPct val="0"/>
              </a:spcAft>
              <a:buClrTx/>
              <a:buSzTx/>
              <a:buNone/>
              <a:tabLst/>
            </a:pPr>
            <a:r>
              <a:rPr kumimoji="0" lang="en-US" sz="2400" b="1" i="0" u="none" strike="noStrike" cap="none" normalizeH="0" baseline="0" dirty="0" smtClean="0">
                <a:ln>
                  <a:noFill/>
                </a:ln>
                <a:solidFill>
                  <a:schemeClr val="bg1"/>
                </a:solidFill>
                <a:effectLst/>
                <a:latin typeface="Arial" charset="0"/>
              </a:rPr>
              <a:t>I.A.W. FAA Order 5300.1F</a:t>
            </a:r>
          </a:p>
        </p:txBody>
      </p:sp>
      <p:sp>
        <p:nvSpPr>
          <p:cNvPr id="15" name="Pentagon 14"/>
          <p:cNvSpPr/>
          <p:nvPr/>
        </p:nvSpPr>
        <p:spPr bwMode="auto">
          <a:xfrm>
            <a:off x="2017988" y="3644672"/>
            <a:ext cx="6589986" cy="830997"/>
          </a:xfrm>
          <a:prstGeom prst="homePlate">
            <a:avLst/>
          </a:prstGeom>
          <a:solidFill>
            <a:srgbClr val="00B05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Highway Spec.</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47114 </a:t>
            </a:r>
            <a:endParaRPr kumimoji="0" lang="en-US" sz="2400" b="1" i="0" u="none" strike="noStrike" cap="none" normalizeH="0" baseline="0" dirty="0" smtClean="0">
              <a:ln>
                <a:noFill/>
              </a:ln>
              <a:solidFill>
                <a:schemeClr val="bg1"/>
              </a:solidFill>
              <a:effectLst/>
              <a:latin typeface="Arial" charset="0"/>
            </a:endParaRPr>
          </a:p>
        </p:txBody>
      </p:sp>
      <p:sp>
        <p:nvSpPr>
          <p:cNvPr id="16" name="Pentagon 15"/>
          <p:cNvSpPr/>
          <p:nvPr/>
        </p:nvSpPr>
        <p:spPr bwMode="auto">
          <a:xfrm>
            <a:off x="2017988" y="4685334"/>
            <a:ext cx="6589983" cy="830997"/>
          </a:xfrm>
          <a:prstGeom prst="homePlate">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Standard</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47105 </a:t>
            </a:r>
            <a:endParaRPr kumimoji="0" lang="en-US" sz="2400" b="1" i="0" u="none" strike="noStrike" cap="none" normalizeH="0" baseline="0" dirty="0" smtClean="0">
              <a:ln>
                <a:noFill/>
              </a:ln>
              <a:solidFill>
                <a:schemeClr val="bg1"/>
              </a:solidFill>
              <a:effectLst/>
              <a:latin typeface="Arial" charset="0"/>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2491675"/>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3551404"/>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4592066"/>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567560" y="1476012"/>
            <a:ext cx="8213834" cy="924265"/>
          </a:xfrm>
          <a:prstGeom prst="rect">
            <a:avLst/>
          </a:prstGeom>
          <a:solidFill>
            <a:schemeClr val="bg1">
              <a:alpha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Rectangle 12"/>
          <p:cNvSpPr/>
          <p:nvPr/>
        </p:nvSpPr>
        <p:spPr bwMode="auto">
          <a:xfrm>
            <a:off x="567560" y="3509207"/>
            <a:ext cx="8213834" cy="2194560"/>
          </a:xfrm>
          <a:prstGeom prst="rect">
            <a:avLst/>
          </a:prstGeom>
          <a:solidFill>
            <a:schemeClr val="bg1">
              <a:alpha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997365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8</a:t>
            </a:fld>
            <a:endParaRPr lang="en-US" dirty="0"/>
          </a:p>
        </p:txBody>
      </p:sp>
      <p:sp>
        <p:nvSpPr>
          <p:cNvPr id="5" name="Pentagon 4"/>
          <p:cNvSpPr/>
          <p:nvPr/>
        </p:nvSpPr>
        <p:spPr bwMode="auto">
          <a:xfrm>
            <a:off x="1867684" y="161322"/>
            <a:ext cx="6589986" cy="830997"/>
          </a:xfrm>
          <a:prstGeom prst="homePlate">
            <a:avLst/>
          </a:prstGeom>
          <a:solidFill>
            <a:srgbClr val="00B0F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Modified Specification</a:t>
            </a:r>
          </a:p>
          <a:p>
            <a:pPr marL="0" marR="0" indent="0" algn="l" defTabSz="914400" rtl="0" eaLnBrk="1" fontAlgn="base" latinLnBrk="0" hangingPunct="1">
              <a:lnSpc>
                <a:spcPct val="100000"/>
              </a:lnSpc>
              <a:spcBef>
                <a:spcPts val="0"/>
              </a:spcBef>
              <a:spcAft>
                <a:spcPct val="0"/>
              </a:spcAft>
              <a:buClrTx/>
              <a:buSzTx/>
              <a:buNone/>
              <a:tabLst/>
            </a:pPr>
            <a:r>
              <a:rPr kumimoji="0" lang="en-US" sz="2400" b="1" i="0" u="none" strike="noStrike" cap="none" normalizeH="0" baseline="0" dirty="0" smtClean="0">
                <a:ln>
                  <a:noFill/>
                </a:ln>
                <a:solidFill>
                  <a:schemeClr val="bg1"/>
                </a:solidFill>
                <a:effectLst/>
                <a:latin typeface="Arial" charset="0"/>
              </a:rPr>
              <a:t>I.A.W. FAA Order 5300.1F</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849" y="68054"/>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793" y="1223869"/>
            <a:ext cx="3494285" cy="4602869"/>
          </a:xfrm>
          <a:prstGeom prst="rect">
            <a:avLst/>
          </a:prstGeom>
          <a:ln>
            <a:noFill/>
          </a:ln>
          <a:effectLst>
            <a:outerShdw blurRad="292100" dist="139700" dir="2700000" algn="tl" rotWithShape="0">
              <a:srgbClr val="333333">
                <a:alpha val="65000"/>
              </a:srgbClr>
            </a:outerShdw>
          </a:effectLst>
        </p:spPr>
      </p:pic>
      <p:sp>
        <p:nvSpPr>
          <p:cNvPr id="8" name="Rounded Rectangular Callout 7"/>
          <p:cNvSpPr/>
          <p:nvPr/>
        </p:nvSpPr>
        <p:spPr bwMode="auto">
          <a:xfrm>
            <a:off x="4390165" y="1224208"/>
            <a:ext cx="4335517" cy="1191816"/>
          </a:xfrm>
          <a:prstGeom prst="wedgeRoundRectCallout">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a:buNone/>
            </a:pPr>
            <a:r>
              <a:rPr lang="en-US" sz="1600" dirty="0">
                <a:solidFill>
                  <a:schemeClr val="bg1"/>
                </a:solidFill>
              </a:rPr>
              <a:t>Modifications to materials standards shall be made only when locally available materials cannot meet the requirements of that </a:t>
            </a:r>
            <a:r>
              <a:rPr lang="en-US" sz="1600" dirty="0" smtClean="0">
                <a:solidFill>
                  <a:schemeClr val="bg1"/>
                </a:solidFill>
              </a:rPr>
              <a:t>standard…”</a:t>
            </a:r>
            <a:endParaRPr kumimoji="0" lang="en-US" sz="1600" b="0" i="0" u="none" strike="noStrike" cap="none" normalizeH="0" baseline="0" dirty="0" smtClean="0">
              <a:ln>
                <a:noFill/>
              </a:ln>
              <a:solidFill>
                <a:schemeClr val="bg1"/>
              </a:solidFill>
              <a:effectLst/>
            </a:endParaRPr>
          </a:p>
        </p:txBody>
      </p:sp>
      <p:sp>
        <p:nvSpPr>
          <p:cNvPr id="9" name="Rounded Rectangular Callout 8"/>
          <p:cNvSpPr/>
          <p:nvPr/>
        </p:nvSpPr>
        <p:spPr bwMode="auto">
          <a:xfrm>
            <a:off x="4390165" y="2739089"/>
            <a:ext cx="4335517" cy="1191816"/>
          </a:xfrm>
          <a:prstGeom prst="wedgeRoundRectCallout">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a:buNone/>
            </a:pPr>
            <a:r>
              <a:rPr lang="en-US" sz="1600" dirty="0">
                <a:solidFill>
                  <a:schemeClr val="bg1"/>
                </a:solidFill>
              </a:rPr>
              <a:t>Modifications to construction methods standards shall be made only when they will result in cost savings and/or greater efficiency</a:t>
            </a:r>
            <a:r>
              <a:rPr lang="en-US" sz="1600" dirty="0" smtClean="0">
                <a:solidFill>
                  <a:schemeClr val="bg1"/>
                </a:solidFill>
              </a:rPr>
              <a:t>,…</a:t>
            </a:r>
            <a:endParaRPr kumimoji="0" lang="en-US" sz="1600" b="0" i="0" u="none" strike="noStrike" cap="none" normalizeH="0" baseline="0" dirty="0" smtClean="0">
              <a:ln>
                <a:noFill/>
              </a:ln>
              <a:solidFill>
                <a:schemeClr val="bg1"/>
              </a:solidFill>
              <a:effectLst/>
            </a:endParaRPr>
          </a:p>
        </p:txBody>
      </p:sp>
      <p:sp>
        <p:nvSpPr>
          <p:cNvPr id="11" name="Rounded Rectangular Callout 10"/>
          <p:cNvSpPr/>
          <p:nvPr/>
        </p:nvSpPr>
        <p:spPr bwMode="auto">
          <a:xfrm>
            <a:off x="4390165" y="4305989"/>
            <a:ext cx="4335517" cy="1191816"/>
          </a:xfrm>
          <a:prstGeom prst="wedgeRoundRectCallout">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a:buNone/>
            </a:pPr>
            <a:r>
              <a:rPr lang="en-US" sz="1600" dirty="0">
                <a:solidFill>
                  <a:schemeClr val="bg1"/>
                </a:solidFill>
              </a:rPr>
              <a:t>Modifications to the general provisions of AC 150/5370-10, Standards for Specifying Construction of Airports, </a:t>
            </a:r>
            <a:r>
              <a:rPr lang="en-US" sz="1600" dirty="0" smtClean="0">
                <a:solidFill>
                  <a:schemeClr val="bg1"/>
                </a:solidFill>
              </a:rPr>
              <a:t>permitted to ensure conformance with local laws and regulations.</a:t>
            </a:r>
            <a:endParaRPr kumimoji="0" lang="en-US" sz="1600" b="0"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257311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015789"/>
          </a:xfrm>
          <a:prstGeom prst="rect">
            <a:avLst/>
          </a:prstGeom>
          <a:blipFill dpi="0" rotWithShape="1">
            <a:blip r:embed="rId3">
              <a:alphaModFix amt="15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211756" y="344488"/>
            <a:ext cx="8689357" cy="609600"/>
          </a:xfrm>
        </p:spPr>
        <p:txBody>
          <a:bodyPr/>
          <a:lstStyle/>
          <a:p>
            <a:r>
              <a:rPr lang="en-US" dirty="0" smtClean="0"/>
              <a:t>Requests to Modify Quality Control</a:t>
            </a:r>
            <a:endParaRPr lang="en-US" dirty="0"/>
          </a:p>
        </p:txBody>
      </p:sp>
      <p:sp>
        <p:nvSpPr>
          <p:cNvPr id="3" name="Content Placeholder 2"/>
          <p:cNvSpPr>
            <a:spLocks noGrp="1"/>
          </p:cNvSpPr>
          <p:nvPr>
            <p:ph idx="1"/>
          </p:nvPr>
        </p:nvSpPr>
        <p:spPr/>
        <p:txBody>
          <a:bodyPr/>
          <a:lstStyle/>
          <a:p>
            <a:pPr>
              <a:buAutoNum type="arabicParenBoth"/>
            </a:pPr>
            <a:r>
              <a:rPr lang="en-US" sz="2400" b="0" dirty="0" smtClean="0"/>
              <a:t> Quality </a:t>
            </a:r>
            <a:r>
              <a:rPr lang="en-US" sz="2400" b="0" dirty="0"/>
              <a:t>control criteria include all the tests performed to determine if adjustments to operations are necessary to stay within specification limits. </a:t>
            </a:r>
            <a:endParaRPr lang="en-US" sz="2400" b="0" dirty="0" smtClean="0"/>
          </a:p>
          <a:p>
            <a:pPr>
              <a:buAutoNum type="arabicParenBoth"/>
            </a:pPr>
            <a:endParaRPr lang="en-US" sz="2400" b="0" dirty="0" smtClean="0"/>
          </a:p>
          <a:p>
            <a:pPr>
              <a:buAutoNum type="arabicParenBoth"/>
            </a:pPr>
            <a:r>
              <a:rPr lang="en-US" sz="2400" b="0" dirty="0" smtClean="0"/>
              <a:t> Acceptance testing includes all criteria and the tests performed to determine acceptability of the material or finished product</a:t>
            </a:r>
            <a:r>
              <a:rPr lang="en-US" sz="1800" b="0" dirty="0"/>
              <a: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9</a:t>
            </a:fld>
            <a:endParaRPr lang="en-US" dirty="0"/>
          </a:p>
        </p:txBody>
      </p:sp>
    </p:spTree>
    <p:extLst>
      <p:ext uri="{BB962C8B-B14F-4D97-AF65-F5344CB8AC3E}">
        <p14:creationId xmlns:p14="http://schemas.microsoft.com/office/powerpoint/2010/main" val="35034929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956278"/>
          </a:xfrm>
        </p:spPr>
        <p:txBody>
          <a:bodyPr/>
          <a:lstStyle/>
          <a:p>
            <a:pPr algn="ctr"/>
            <a:r>
              <a:rPr lang="en-US" sz="3200" dirty="0"/>
              <a:t>Changes, </a:t>
            </a:r>
            <a:r>
              <a:rPr lang="en-US" sz="3200" dirty="0" smtClean="0"/>
              <a:t>Additions </a:t>
            </a:r>
            <a:r>
              <a:rPr lang="en-US" sz="3200" dirty="0"/>
              <a:t>and </a:t>
            </a:r>
            <a:r>
              <a:rPr lang="en-US" sz="3200" dirty="0" smtClean="0"/>
              <a:t>Deletions </a:t>
            </a:r>
            <a:r>
              <a:rPr lang="en-US" sz="3200" dirty="0"/>
              <a:t>to the FAA Standard Specifications.</a:t>
            </a:r>
          </a:p>
        </p:txBody>
      </p:sp>
      <p:sp>
        <p:nvSpPr>
          <p:cNvPr id="4" name="Slide Number Placeholder 3"/>
          <p:cNvSpPr>
            <a:spLocks noGrp="1"/>
          </p:cNvSpPr>
          <p:nvPr>
            <p:ph type="sldNum" sz="quarter" idx="4294967295"/>
          </p:nvPr>
        </p:nvSpPr>
        <p:spPr>
          <a:xfrm>
            <a:off x="7454899" y="6248400"/>
            <a:ext cx="1101265" cy="457200"/>
          </a:xfrm>
          <a:prstGeom prst="rect">
            <a:avLst/>
          </a:prstGeom>
        </p:spPr>
        <p:txBody>
          <a:bodyPr/>
          <a:lstStyle/>
          <a:p>
            <a:pPr algn="r">
              <a:buNone/>
            </a:pPr>
            <a:fld id="{74438B1A-AF1B-4C8B-993E-1BADE62A2451}" type="slidenum">
              <a:rPr lang="en-US" sz="1400" smtClean="0">
                <a:solidFill>
                  <a:schemeClr val="bg1"/>
                </a:solidFill>
                <a:latin typeface="Times New Roman" panose="02020603050405020304" pitchFamily="18" charset="0"/>
                <a:cs typeface="Times New Roman" panose="02020603050405020304" pitchFamily="18" charset="0"/>
              </a:rPr>
              <a:pPr algn="r">
                <a:buNone/>
              </a:pPr>
              <a:t>10</a:t>
            </a:fld>
            <a:endParaRPr lang="en-US" sz="1400" dirty="0">
              <a:solidFill>
                <a:schemeClr val="bg1"/>
              </a:solidFill>
              <a:latin typeface="Times New Roman" panose="02020603050405020304" pitchFamily="18" charset="0"/>
              <a:cs typeface="Times New Roman" panose="02020603050405020304" pitchFamily="18" charset="0"/>
            </a:endParaRPr>
          </a:p>
        </p:txBody>
      </p:sp>
      <p:pic>
        <p:nvPicPr>
          <p:cNvPr id="2050" name="Picture 2" descr="http://images.clipartpanda.com/eraser-clipart-black-and-white-1188-eraser-desig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0999" y="4344542"/>
            <a:ext cx="1642127" cy="138759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bwMode="auto">
          <a:xfrm>
            <a:off x="266700" y="1579747"/>
            <a:ext cx="8561917" cy="311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buFont typeface="Wingdings" panose="05000000000000000000" pitchFamily="2" charset="2"/>
              <a:buChar char="Q"/>
            </a:pPr>
            <a:r>
              <a:rPr lang="en-US" sz="2000" b="0" kern="0" dirty="0" smtClean="0"/>
              <a:t>Directions to the Engineer are contained in the AC Engineer Notes </a:t>
            </a:r>
          </a:p>
          <a:p>
            <a:pPr>
              <a:buFont typeface="Wingdings" panose="05000000000000000000" pitchFamily="2" charset="2"/>
              <a:buChar char="Q"/>
            </a:pPr>
            <a:r>
              <a:rPr lang="en-US" sz="2000" b="0" kern="0" dirty="0" smtClean="0"/>
              <a:t>Engineer Notes explain the options available to the Engineer</a:t>
            </a:r>
          </a:p>
          <a:p>
            <a:pPr>
              <a:buFont typeface="Wingdings" panose="05000000000000000000" pitchFamily="2" charset="2"/>
              <a:buChar char="Q"/>
            </a:pPr>
            <a:r>
              <a:rPr lang="en-US" sz="2000" b="0" kern="0" dirty="0" smtClean="0"/>
              <a:t>Final project specifications are not to include the Engineer Notes</a:t>
            </a:r>
          </a:p>
          <a:p>
            <a:pPr>
              <a:buFont typeface="Wingdings" panose="05000000000000000000" pitchFamily="2" charset="2"/>
              <a:buChar char="Q"/>
            </a:pPr>
            <a:r>
              <a:rPr lang="en-US" sz="2000" b="0" kern="0" dirty="0"/>
              <a:t>Where entire paragraphs are not applicable, they should be deleted. </a:t>
            </a:r>
            <a:endParaRPr lang="en-US" sz="2000" b="0" kern="0" dirty="0" smtClean="0"/>
          </a:p>
          <a:p>
            <a:pPr>
              <a:buFont typeface="Wingdings" panose="05000000000000000000" pitchFamily="2" charset="2"/>
              <a:buChar char="Q"/>
            </a:pPr>
            <a:r>
              <a:rPr lang="en-US" sz="2000" b="0" kern="0" dirty="0" smtClean="0"/>
              <a:t>Additional </a:t>
            </a:r>
            <a:r>
              <a:rPr lang="en-US" sz="2000" b="0" kern="0" dirty="0"/>
              <a:t>sentences may be added if necessary, </a:t>
            </a:r>
            <a:r>
              <a:rPr lang="en-US" sz="2000" b="0" kern="0" dirty="0">
                <a:solidFill>
                  <a:srgbClr val="FF0000"/>
                </a:solidFill>
              </a:rPr>
              <a:t>however they may not modify the construction standards in this AC</a:t>
            </a:r>
            <a:r>
              <a:rPr lang="en-US" sz="2000" b="0" kern="0" dirty="0"/>
              <a:t>.</a:t>
            </a:r>
            <a:endParaRPr lang="en-US" sz="2000" b="0" kern="0" dirty="0" smtClean="0"/>
          </a:p>
          <a:p>
            <a:pPr>
              <a:buFont typeface="Wingdings" panose="05000000000000000000" pitchFamily="2" charset="2"/>
              <a:buChar char="Q"/>
            </a:pPr>
            <a:r>
              <a:rPr lang="en-US" sz="2000" b="0" kern="0" dirty="0" smtClean="0"/>
              <a:t>No other changes permitted, unless the Engineer has received the approval of the FAA. </a:t>
            </a:r>
            <a:endParaRPr lang="en-US" sz="2000" b="0" kern="0" dirty="0"/>
          </a:p>
        </p:txBody>
      </p:sp>
    </p:spTree>
    <p:extLst>
      <p:ext uri="{BB962C8B-B14F-4D97-AF65-F5344CB8AC3E}">
        <p14:creationId xmlns:p14="http://schemas.microsoft.com/office/powerpoint/2010/main" val="2162701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0"/>
            <a:ext cx="9144000" cy="6035040"/>
          </a:xfrm>
          <a:prstGeom prst="rect">
            <a:avLst/>
          </a:prstGeom>
          <a:blipFill dpi="0" rotWithShape="1">
            <a:blip r:embed="rId3">
              <a:alphaModFix amt="30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2"/>
          </p:nvPr>
        </p:nvSpPr>
        <p:spPr/>
        <p:txBody>
          <a:bodyPr/>
          <a:lstStyle/>
          <a:p>
            <a:fld id="{78D3ABA1-EA94-43C0-B992-7CBCC31144F1}" type="slidenum">
              <a:rPr lang="en-US" smtClean="0"/>
              <a:pPr/>
              <a:t>11</a:t>
            </a:fld>
            <a:endParaRPr lang="en-US" dirty="0"/>
          </a:p>
        </p:txBody>
      </p:sp>
      <p:sp>
        <p:nvSpPr>
          <p:cNvPr id="5" name="Rectangle 3"/>
          <p:cNvSpPr>
            <a:spLocks noGrp="1" noChangeArrowheads="1"/>
          </p:cNvSpPr>
          <p:nvPr>
            <p:ph idx="1"/>
          </p:nvPr>
        </p:nvSpPr>
        <p:spPr>
          <a:xfrm>
            <a:off x="328152" y="304800"/>
            <a:ext cx="8480870" cy="5369642"/>
          </a:xfrm>
        </p:spPr>
        <p:txBody>
          <a:bodyPr/>
          <a:lstStyle/>
          <a:p>
            <a:pPr marL="0" indent="0" algn="ctr">
              <a:buNone/>
            </a:pPr>
            <a:r>
              <a:rPr lang="en-US" sz="3000" dirty="0" smtClean="0">
                <a:solidFill>
                  <a:srgbClr val="002060"/>
                </a:solidFill>
              </a:rPr>
              <a:t>Minimum Requirements Prior to FAA Review</a:t>
            </a:r>
          </a:p>
          <a:p>
            <a:pPr marL="0" indent="0">
              <a:buNone/>
            </a:pPr>
            <a:endParaRPr lang="en-US" sz="100" dirty="0" smtClean="0"/>
          </a:p>
          <a:p>
            <a:pPr marL="0" indent="0">
              <a:buNone/>
            </a:pPr>
            <a:endParaRPr lang="en-US" sz="800" dirty="0" smtClean="0"/>
          </a:p>
          <a:p>
            <a:pPr lvl="1">
              <a:buFont typeface="Wingdings" panose="05000000000000000000" pitchFamily="2" charset="2"/>
              <a:buChar char="q"/>
            </a:pPr>
            <a:r>
              <a:rPr lang="en-US" dirty="0"/>
              <a:t> </a:t>
            </a:r>
            <a:r>
              <a:rPr lang="en-US" sz="1800" dirty="0" smtClean="0"/>
              <a:t>Completed MOS form along with modified specification</a:t>
            </a:r>
          </a:p>
          <a:p>
            <a:pPr lvl="1">
              <a:buFont typeface="Wingdings" panose="05000000000000000000" pitchFamily="2" charset="2"/>
              <a:buChar char="q"/>
            </a:pPr>
            <a:endParaRPr lang="en-US" sz="1800" dirty="0" smtClean="0"/>
          </a:p>
          <a:p>
            <a:pPr lvl="1">
              <a:buFont typeface="Wingdings" panose="05000000000000000000" pitchFamily="2" charset="2"/>
              <a:buChar char="q"/>
            </a:pPr>
            <a:r>
              <a:rPr lang="en-US" sz="1800" dirty="0" smtClean="0"/>
              <a:t> Airfield map clearly depicting locations. </a:t>
            </a:r>
          </a:p>
          <a:p>
            <a:pPr lvl="1">
              <a:buFont typeface="Wingdings" panose="05000000000000000000" pitchFamily="2" charset="2"/>
              <a:buChar char="q"/>
            </a:pPr>
            <a:endParaRPr lang="en-US" sz="1800" dirty="0" smtClean="0"/>
          </a:p>
          <a:p>
            <a:pPr lvl="1">
              <a:buFont typeface="Wingdings" panose="05000000000000000000" pitchFamily="2" charset="2"/>
              <a:buChar char="q"/>
            </a:pPr>
            <a:r>
              <a:rPr lang="en-US" sz="1800" dirty="0"/>
              <a:t> </a:t>
            </a:r>
            <a:r>
              <a:rPr lang="en-US" sz="1800" dirty="0" smtClean="0"/>
              <a:t>Reason for the MOS request</a:t>
            </a:r>
          </a:p>
          <a:p>
            <a:pPr lvl="1">
              <a:buFont typeface="Wingdings" panose="05000000000000000000" pitchFamily="2" charset="2"/>
              <a:buChar char="q"/>
            </a:pPr>
            <a:endParaRPr lang="en-US" sz="1800" dirty="0" smtClean="0"/>
          </a:p>
          <a:p>
            <a:pPr lvl="1">
              <a:buFont typeface="Wingdings" panose="05000000000000000000" pitchFamily="2" charset="2"/>
              <a:buChar char="q"/>
            </a:pPr>
            <a:r>
              <a:rPr lang="en-US" sz="1800" dirty="0"/>
              <a:t> </a:t>
            </a:r>
            <a:r>
              <a:rPr lang="en-US" sz="1800" dirty="0" smtClean="0"/>
              <a:t>Assurance that the MOS will provide a product that will meet FAA standards for acceptance and that the finished product will perform for its intended design life (historical data)</a:t>
            </a:r>
          </a:p>
          <a:p>
            <a:pPr lvl="1">
              <a:buFont typeface="Wingdings" panose="05000000000000000000" pitchFamily="2" charset="2"/>
              <a:buChar char="q"/>
            </a:pPr>
            <a:endParaRPr lang="en-US" sz="1800" dirty="0"/>
          </a:p>
          <a:p>
            <a:pPr lvl="1">
              <a:buFont typeface="Wingdings" panose="05000000000000000000" pitchFamily="2" charset="2"/>
              <a:buChar char="q"/>
            </a:pPr>
            <a:r>
              <a:rPr lang="en-US" sz="1800" dirty="0" smtClean="0"/>
              <a:t>FAARFIELD analysis when modifying materials. </a:t>
            </a:r>
          </a:p>
          <a:p>
            <a:pPr lvl="1">
              <a:buFont typeface="Wingdings" panose="05000000000000000000" pitchFamily="2" charset="2"/>
              <a:buChar char="q"/>
            </a:pPr>
            <a:endParaRPr lang="en-US" sz="1800" dirty="0" smtClean="0"/>
          </a:p>
          <a:p>
            <a:pPr lvl="1">
              <a:buFont typeface="Wingdings" panose="05000000000000000000" pitchFamily="2" charset="2"/>
              <a:buChar char="q"/>
            </a:pPr>
            <a:r>
              <a:rPr lang="en-US" sz="1800" dirty="0"/>
              <a:t> </a:t>
            </a:r>
            <a:r>
              <a:rPr lang="en-US" sz="1800" dirty="0" smtClean="0"/>
              <a:t>All referenced material must be provided in the MOS package</a:t>
            </a:r>
          </a:p>
          <a:p>
            <a:pPr lvl="1">
              <a:buFont typeface="Wingdings" panose="05000000000000000000" pitchFamily="2" charset="2"/>
              <a:buChar char="q"/>
            </a:pPr>
            <a:endParaRPr lang="en-US" sz="1800" dirty="0" smtClean="0"/>
          </a:p>
          <a:p>
            <a:pPr marL="914400" lvl="2" indent="0">
              <a:buNone/>
            </a:pPr>
            <a:endParaRPr lang="en-US" dirty="0"/>
          </a:p>
        </p:txBody>
      </p:sp>
      <p:pic>
        <p:nvPicPr>
          <p:cNvPr id="2050"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3977" y="932506"/>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328" y="1689556"/>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328" y="2388750"/>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862" y="2945847"/>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378" y="4181018"/>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862" y="4814644"/>
            <a:ext cx="432144" cy="419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28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381" y="65787"/>
            <a:ext cx="8472488" cy="1097025"/>
          </a:xfrm>
        </p:spPr>
        <p:txBody>
          <a:bodyPr/>
          <a:lstStyle/>
          <a:p>
            <a:pPr algn="ctr"/>
            <a:r>
              <a:rPr lang="en-US" dirty="0" smtClean="0"/>
              <a:t>Utilize Track Changes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12</a:t>
            </a:fld>
            <a:endParaRPr lang="en-US" dirty="0"/>
          </a:p>
        </p:txBody>
      </p:sp>
      <p:cxnSp>
        <p:nvCxnSpPr>
          <p:cNvPr id="9" name="Straight Connector 8"/>
          <p:cNvCxnSpPr/>
          <p:nvPr/>
        </p:nvCxnSpPr>
        <p:spPr bwMode="auto">
          <a:xfrm>
            <a:off x="1431596" y="2890888"/>
            <a:ext cx="4102100" cy="0"/>
          </a:xfrm>
          <a:prstGeom prst="line">
            <a:avLst/>
          </a:prstGeom>
          <a:noFill/>
          <a:ln w="82550" cap="flat" cmpd="sng" algn="ctr">
            <a:solidFill>
              <a:srgbClr val="00B05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4901" y="1493888"/>
            <a:ext cx="3829017" cy="3111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4" name="Picture 2" descr="https://encrypted-tbn1.gstatic.com/images?q=tbn:ANd9GcSGmLhne4HgIYrSGiRvWKX9yyl_SPufVRlQqrSLh22_FSqfICtY1c4TLH0">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321" y="2362250"/>
            <a:ext cx="1057275" cy="10572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0.gstatic.com/images?q=tbn:ANd9GcR5HhUFgYNBuBbla4YEinVneacohJjRZ24U2MQTToTKuhXlbWp813IBfNU">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6671" y="2362250"/>
            <a:ext cx="1057275" cy="105727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 y="4816376"/>
            <a:ext cx="9144000" cy="1200329"/>
          </a:xfrm>
          <a:prstGeom prst="rect">
            <a:avLst/>
          </a:prstGeom>
        </p:spPr>
        <p:txBody>
          <a:bodyPr wrap="square">
            <a:spAutoFit/>
          </a:bodyPr>
          <a:lstStyle/>
          <a:p>
            <a:pPr>
              <a:spcBef>
                <a:spcPts val="0"/>
              </a:spcBef>
              <a:buNone/>
            </a:pPr>
            <a:r>
              <a:rPr lang="en-US" sz="1800" b="1" dirty="0"/>
              <a:t>Track changes while you edit</a:t>
            </a:r>
          </a:p>
          <a:p>
            <a:pPr marL="342900" indent="-342900">
              <a:spcBef>
                <a:spcPts val="0"/>
              </a:spcBef>
              <a:buFont typeface="+mj-lt"/>
              <a:buAutoNum type="arabicPeriod"/>
            </a:pPr>
            <a:r>
              <a:rPr lang="en-US" sz="1800" dirty="0"/>
              <a:t>Open the document that you want to revise.</a:t>
            </a:r>
          </a:p>
          <a:p>
            <a:pPr marL="342900" indent="-342900">
              <a:spcBef>
                <a:spcPts val="0"/>
              </a:spcBef>
              <a:buFont typeface="+mj-lt"/>
              <a:buAutoNum type="arabicPeriod"/>
            </a:pPr>
            <a:r>
              <a:rPr lang="en-US" sz="1800" dirty="0"/>
              <a:t>On the Review tab, in the Tracking group, click the Track Changes button. </a:t>
            </a:r>
            <a:endParaRPr lang="en-US" sz="1800" dirty="0" smtClean="0"/>
          </a:p>
          <a:p>
            <a:pPr marL="342900" indent="-342900">
              <a:spcBef>
                <a:spcPts val="0"/>
              </a:spcBef>
              <a:buFont typeface="+mj-lt"/>
              <a:buAutoNum type="arabicPeriod"/>
            </a:pPr>
            <a:r>
              <a:rPr lang="en-US" sz="1800" dirty="0" smtClean="0"/>
              <a:t>Make </a:t>
            </a:r>
            <a:r>
              <a:rPr lang="en-US" sz="1800" dirty="0"/>
              <a:t>the changes that you </a:t>
            </a:r>
            <a:r>
              <a:rPr lang="en-US" sz="1800" dirty="0" smtClean="0"/>
              <a:t>want.</a:t>
            </a:r>
            <a:endParaRPr lang="en-US" sz="1800" dirty="0"/>
          </a:p>
        </p:txBody>
      </p:sp>
    </p:spTree>
    <p:extLst>
      <p:ext uri="{BB962C8B-B14F-4D97-AF65-F5344CB8AC3E}">
        <p14:creationId xmlns:p14="http://schemas.microsoft.com/office/powerpoint/2010/main" val="101461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Submitting MOS Requests</a:t>
            </a:r>
            <a:endParaRPr lang="en-US" dirty="0"/>
          </a:p>
        </p:txBody>
      </p:sp>
      <p:sp>
        <p:nvSpPr>
          <p:cNvPr id="3" name="Content Placeholder 2"/>
          <p:cNvSpPr>
            <a:spLocks noGrp="1"/>
          </p:cNvSpPr>
          <p:nvPr>
            <p:ph idx="1"/>
          </p:nvPr>
        </p:nvSpPr>
        <p:spPr>
          <a:xfrm>
            <a:off x="676369" y="1164093"/>
            <a:ext cx="3777936" cy="4391025"/>
          </a:xfrm>
          <a:solidFill>
            <a:srgbClr val="FFC000"/>
          </a:solidFill>
        </p:spPr>
        <p:txBody>
          <a:bodyPr/>
          <a:lstStyle/>
          <a:p>
            <a:pPr marL="0" indent="0" algn="ctr">
              <a:buNone/>
            </a:pPr>
            <a:r>
              <a:rPr lang="en-US" dirty="0" smtClean="0"/>
              <a:t>TODAY</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13</a:t>
            </a:fld>
            <a:endParaRPr lang="en-US" dirty="0"/>
          </a:p>
        </p:txBody>
      </p:sp>
      <p:sp>
        <p:nvSpPr>
          <p:cNvPr id="5" name="Content Placeholder 2"/>
          <p:cNvSpPr txBox="1">
            <a:spLocks/>
          </p:cNvSpPr>
          <p:nvPr/>
        </p:nvSpPr>
        <p:spPr bwMode="auto">
          <a:xfrm>
            <a:off x="4454305" y="1164093"/>
            <a:ext cx="4290384" cy="4391025"/>
          </a:xfrm>
          <a:prstGeom prst="rect">
            <a:avLst/>
          </a:prstGeom>
          <a:solidFill>
            <a:srgbClr val="00B050"/>
          </a:solidFill>
          <a:ln>
            <a:noFill/>
          </a:ln>
          <a:effectLs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lgn="ctr">
              <a:buFontTx/>
              <a:buNone/>
            </a:pPr>
            <a:r>
              <a:rPr lang="en-US" kern="0" dirty="0" smtClean="0"/>
              <a:t>NEAR-FUTURE</a:t>
            </a:r>
            <a:endParaRPr lang="en-US" kern="0" dirty="0"/>
          </a:p>
        </p:txBody>
      </p:sp>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622" y="1774478"/>
            <a:ext cx="2611604" cy="3662127"/>
          </a:xfrm>
          <a:prstGeom prst="rect">
            <a:avLst/>
          </a:prstGeom>
        </p:spPr>
      </p:pic>
      <p:pic>
        <p:nvPicPr>
          <p:cNvPr id="7" name="Picture 6"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6416" y="2471596"/>
            <a:ext cx="3986162" cy="1865279"/>
          </a:xfrm>
          <a:prstGeom prst="rect">
            <a:avLst/>
          </a:prstGeom>
        </p:spPr>
      </p:pic>
      <p:sp>
        <p:nvSpPr>
          <p:cNvPr id="8" name="Rectangle 7"/>
          <p:cNvSpPr/>
          <p:nvPr/>
        </p:nvSpPr>
        <p:spPr>
          <a:xfrm>
            <a:off x="5423534" y="5569474"/>
            <a:ext cx="2351926" cy="307777"/>
          </a:xfrm>
          <a:prstGeom prst="rect">
            <a:avLst/>
          </a:prstGeom>
        </p:spPr>
        <p:txBody>
          <a:bodyPr wrap="none">
            <a:spAutoFit/>
          </a:bodyPr>
          <a:lstStyle/>
          <a:p>
            <a:pPr>
              <a:buNone/>
            </a:pPr>
            <a:r>
              <a:rPr lang="en-US" sz="1400" dirty="0"/>
              <a:t>https://</a:t>
            </a:r>
            <a:r>
              <a:rPr lang="en-US" sz="1400" b="1" dirty="0"/>
              <a:t>airports</a:t>
            </a:r>
            <a:r>
              <a:rPr lang="en-US" sz="1400" dirty="0"/>
              <a:t>-</a:t>
            </a:r>
            <a:r>
              <a:rPr lang="en-US" sz="1400" b="1" dirty="0"/>
              <a:t>gis</a:t>
            </a:r>
            <a:r>
              <a:rPr lang="en-US" sz="1400" dirty="0"/>
              <a:t>.</a:t>
            </a:r>
            <a:r>
              <a:rPr lang="en-US" sz="1400" b="1" dirty="0"/>
              <a:t>faa</a:t>
            </a:r>
            <a:r>
              <a:rPr lang="en-US" sz="1400" dirty="0"/>
              <a:t>.gov</a:t>
            </a:r>
          </a:p>
        </p:txBody>
      </p:sp>
      <p:sp>
        <p:nvSpPr>
          <p:cNvPr id="9" name="Rectangle 8"/>
          <p:cNvSpPr/>
          <p:nvPr/>
        </p:nvSpPr>
        <p:spPr>
          <a:xfrm>
            <a:off x="493414" y="5555118"/>
            <a:ext cx="4572000" cy="307777"/>
          </a:xfrm>
          <a:prstGeom prst="rect">
            <a:avLst/>
          </a:prstGeom>
        </p:spPr>
        <p:txBody>
          <a:bodyPr>
            <a:spAutoFit/>
          </a:bodyPr>
          <a:lstStyle/>
          <a:p>
            <a:pPr>
              <a:buNone/>
            </a:pPr>
            <a:r>
              <a:rPr lang="en-US" sz="1400" dirty="0"/>
              <a:t>http://www.faa.gov/airports/great_lakes/engineering/</a:t>
            </a:r>
          </a:p>
        </p:txBody>
      </p:sp>
    </p:spTree>
    <p:extLst>
      <p:ext uri="{BB962C8B-B14F-4D97-AF65-F5344CB8AC3E}">
        <p14:creationId xmlns:p14="http://schemas.microsoft.com/office/powerpoint/2010/main" val="42592835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664" y="167507"/>
            <a:ext cx="8472488" cy="609600"/>
          </a:xfrm>
        </p:spPr>
        <p:txBody>
          <a:bodyPr/>
          <a:lstStyle/>
          <a:p>
            <a:pPr algn="ctr"/>
            <a:r>
              <a:rPr lang="en-US" dirty="0" smtClean="0"/>
              <a:t>Approval Authority</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14</a:t>
            </a:fld>
            <a:endParaRPr lang="en-US" dirty="0"/>
          </a:p>
        </p:txBody>
      </p:sp>
      <p:pic>
        <p:nvPicPr>
          <p:cNvPr id="5122" name="Picture 2" descr="http://www.pageresource.com/clipart/clipart/buildings/famousbuildings/us-capito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852" y="1904709"/>
            <a:ext cx="2743200" cy="1738313"/>
          </a:xfrm>
          <a:prstGeom prst="rect">
            <a:avLst/>
          </a:prstGeom>
          <a:noFill/>
          <a:extLst>
            <a:ext uri="{909E8E84-426E-40DD-AFC4-6F175D3DCCD1}">
              <a14:hiddenFill xmlns:a14="http://schemas.microsoft.com/office/drawing/2010/main">
                <a:solidFill>
                  <a:srgbClr val="FFFFFF"/>
                </a:solidFill>
              </a14:hiddenFill>
            </a:ext>
          </a:extLst>
        </p:spPr>
      </p:pic>
      <p:sp>
        <p:nvSpPr>
          <p:cNvPr id="3" name="Striped Right Arrow 2"/>
          <p:cNvSpPr/>
          <p:nvPr/>
        </p:nvSpPr>
        <p:spPr bwMode="auto">
          <a:xfrm>
            <a:off x="4999703" y="2478898"/>
            <a:ext cx="958645" cy="589936"/>
          </a:xfrm>
          <a:prstGeom prst="striped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Striped Right Arrow 5"/>
          <p:cNvSpPr/>
          <p:nvPr/>
        </p:nvSpPr>
        <p:spPr bwMode="auto">
          <a:xfrm>
            <a:off x="2069690" y="2478897"/>
            <a:ext cx="958645" cy="589936"/>
          </a:xfrm>
          <a:prstGeom prst="striped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1026" name="Picture 2" descr="http://www.1designshop.com/wp-content/uploads/2015/12/1dsp-20151227-business-0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664" y="1904707"/>
            <a:ext cx="1327878" cy="1738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humbs.dreamstime.com/t/business-concept-business-woman-working-hard-her-desk-office-vector-illustration-65584320.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32275" y1="46250" x2="32275" y2="46250"/>
                        <a14:foregroundMark x1="29630" y1="42500" x2="29630" y2="42500"/>
                        <a14:foregroundMark x1="48677" y1="57500" x2="48677" y2="57500"/>
                        <a14:foregroundMark x1="51323" y1="58750" x2="51323" y2="58750"/>
                        <a14:foregroundMark x1="70370" y1="56875" x2="70370" y2="56875"/>
                        <a14:foregroundMark x1="72487" y1="59375" x2="72487" y2="59375"/>
                      </a14:backgroundRemoval>
                    </a14:imgEffect>
                  </a14:imgLayer>
                </a14:imgProps>
              </a:ext>
              <a:ext uri="{28A0092B-C50C-407E-A947-70E740481C1C}">
                <a14:useLocalDpi xmlns:a14="http://schemas.microsoft.com/office/drawing/2010/main" val="0"/>
              </a:ext>
            </a:extLst>
          </a:blip>
          <a:srcRect/>
          <a:stretch>
            <a:fillRect/>
          </a:stretch>
        </p:blipFill>
        <p:spPr bwMode="auto">
          <a:xfrm>
            <a:off x="3028335" y="1714234"/>
            <a:ext cx="2073886" cy="17556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bwMode="auto">
          <a:xfrm>
            <a:off x="543122" y="4005705"/>
            <a:ext cx="98296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2800" b="1" dirty="0" smtClean="0">
                <a:solidFill>
                  <a:srgbClr val="000099"/>
                </a:solidFill>
              </a:rPr>
              <a:t>ADO</a:t>
            </a:r>
            <a:endParaRPr lang="en-US" sz="2800" b="1" dirty="0">
              <a:solidFill>
                <a:srgbClr val="000099"/>
              </a:solidFill>
            </a:endParaRPr>
          </a:p>
        </p:txBody>
      </p:sp>
      <p:sp>
        <p:nvSpPr>
          <p:cNvPr id="10" name="TextBox 9"/>
          <p:cNvSpPr txBox="1"/>
          <p:nvPr/>
        </p:nvSpPr>
        <p:spPr bwMode="auto">
          <a:xfrm>
            <a:off x="3265219" y="4013427"/>
            <a:ext cx="16001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2800" b="1" dirty="0" smtClean="0">
                <a:solidFill>
                  <a:srgbClr val="000099"/>
                </a:solidFill>
              </a:rPr>
              <a:t>REGION</a:t>
            </a:r>
            <a:endParaRPr lang="en-US" sz="2800" b="1" dirty="0">
              <a:solidFill>
                <a:srgbClr val="000099"/>
              </a:solidFill>
            </a:endParaRPr>
          </a:p>
        </p:txBody>
      </p:sp>
      <p:sp>
        <p:nvSpPr>
          <p:cNvPr id="11" name="TextBox 10"/>
          <p:cNvSpPr txBox="1"/>
          <p:nvPr/>
        </p:nvSpPr>
        <p:spPr bwMode="auto">
          <a:xfrm>
            <a:off x="7049971" y="4005705"/>
            <a:ext cx="10097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2800" b="1" dirty="0" smtClean="0">
                <a:solidFill>
                  <a:srgbClr val="000099"/>
                </a:solidFill>
              </a:rPr>
              <a:t>HQ’s</a:t>
            </a:r>
            <a:endParaRPr lang="en-US" sz="2800" b="1" dirty="0">
              <a:solidFill>
                <a:srgbClr val="000099"/>
              </a:solidFill>
            </a:endParaRPr>
          </a:p>
        </p:txBody>
      </p:sp>
    </p:spTree>
    <p:extLst>
      <p:ext uri="{BB962C8B-B14F-4D97-AF65-F5344CB8AC3E}">
        <p14:creationId xmlns:p14="http://schemas.microsoft.com/office/powerpoint/2010/main" val="425928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wipe(left)">
                                      <p:cBhvr>
                                        <p:cTn id="10" dur="500"/>
                                        <p:tgtEl>
                                          <p:spTgt spid="102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5122"/>
                                        </p:tgtEl>
                                        <p:attrNameLst>
                                          <p:attrName>style.visibility</p:attrName>
                                        </p:attrNameLst>
                                      </p:cBhvr>
                                      <p:to>
                                        <p:strVal val="visible"/>
                                      </p:to>
                                    </p:set>
                                    <p:animEffect transition="in" filter="wipe(left)">
                                      <p:cBhvr>
                                        <p:cTn id="21" dur="500"/>
                                        <p:tgtEl>
                                          <p:spTgt spid="512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85181"/>
            <a:ext cx="8050213" cy="4513970"/>
          </a:xfrm>
        </p:spPr>
        <p:txBody>
          <a:bodyPr/>
          <a:lstStyle/>
          <a:p>
            <a:pPr marL="0" indent="0" algn="ctr">
              <a:buNone/>
            </a:pPr>
            <a:r>
              <a:rPr lang="en-US" sz="2000" dirty="0" smtClean="0"/>
              <a:t>MOS requests is AIP project specific. Receiving prior approval, does not relieve the Airport Sponsor in submitting future MOS. </a:t>
            </a:r>
            <a:endParaRPr lang="en-US" sz="20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15</a:t>
            </a:fld>
            <a:endParaRPr lang="en-US" dirty="0"/>
          </a:p>
        </p:txBody>
      </p:sp>
      <p:sp>
        <p:nvSpPr>
          <p:cNvPr id="5" name="Title 1"/>
          <p:cNvSpPr>
            <a:spLocks noGrp="1"/>
          </p:cNvSpPr>
          <p:nvPr>
            <p:ph type="title"/>
          </p:nvPr>
        </p:nvSpPr>
        <p:spPr>
          <a:xfrm>
            <a:off x="114931" y="358116"/>
            <a:ext cx="8922619" cy="609600"/>
          </a:xfrm>
        </p:spPr>
        <p:txBody>
          <a:bodyPr/>
          <a:lstStyle/>
          <a:p>
            <a:pPr algn="ctr"/>
            <a:r>
              <a:rPr lang="en-US" i="1" dirty="0" smtClean="0">
                <a:solidFill>
                  <a:srgbClr val="C00000"/>
                </a:solidFill>
              </a:rPr>
              <a:t>Clarification:</a:t>
            </a:r>
            <a:r>
              <a:rPr lang="en-US" dirty="0" smtClean="0"/>
              <a:t/>
            </a:r>
            <a:br>
              <a:rPr lang="en-US" dirty="0" smtClean="0"/>
            </a:br>
            <a:r>
              <a:rPr lang="en-US" dirty="0" smtClean="0"/>
              <a:t>Prior Approval</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656" y="2406087"/>
            <a:ext cx="3367239" cy="3382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bwMode="auto">
          <a:xfrm flipV="1">
            <a:off x="1911687" y="3607483"/>
            <a:ext cx="2569945" cy="489739"/>
          </a:xfrm>
          <a:prstGeom prst="line">
            <a:avLst/>
          </a:prstGeom>
          <a:noFill/>
          <a:ln w="50800" cap="flat" cmpd="sng" algn="ctr">
            <a:solidFill>
              <a:srgbClr val="007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flipV="1">
            <a:off x="2535725" y="2625706"/>
            <a:ext cx="1905000" cy="2673070"/>
          </a:xfrm>
          <a:prstGeom prst="line">
            <a:avLst/>
          </a:prstGeom>
          <a:noFill/>
          <a:ln w="508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Line Callout 1 (Accent Bar) 11"/>
          <p:cNvSpPr/>
          <p:nvPr/>
        </p:nvSpPr>
        <p:spPr bwMode="auto">
          <a:xfrm>
            <a:off x="6020552" y="3027764"/>
            <a:ext cx="2897111" cy="584775"/>
          </a:xfrm>
          <a:prstGeom prst="accentCallout1">
            <a:avLst>
              <a:gd name="adj1" fmla="val 18750"/>
              <a:gd name="adj2" fmla="val -8333"/>
              <a:gd name="adj3" fmla="val 97017"/>
              <a:gd name="adj4" fmla="val -52559"/>
            </a:avLst>
          </a:prstGeom>
          <a:solidFill>
            <a:srgbClr val="00B0F0"/>
          </a:solidFill>
          <a:ln w="38100">
            <a:solidFill>
              <a:srgbClr val="0070C0"/>
            </a:solidFill>
            <a:tailEnd type="arrow"/>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None/>
              <a:tabLst/>
            </a:pPr>
            <a:r>
              <a:rPr lang="en-US" sz="1600" dirty="0" smtClean="0"/>
              <a:t>FAA Approval in 2010 for Modifying P-209</a:t>
            </a:r>
            <a:endParaRPr kumimoji="0" lang="en-US" sz="1600" b="0" i="0" u="none" strike="noStrike" cap="none" normalizeH="0" baseline="0" dirty="0" smtClean="0">
              <a:ln>
                <a:noFill/>
              </a:ln>
              <a:solidFill>
                <a:schemeClr val="tx1"/>
              </a:solidFill>
              <a:effectLst/>
              <a:latin typeface="Arial" charset="0"/>
            </a:endParaRPr>
          </a:p>
        </p:txBody>
      </p:sp>
      <p:sp>
        <p:nvSpPr>
          <p:cNvPr id="14" name="Line Callout 1 (Accent Bar) 13"/>
          <p:cNvSpPr/>
          <p:nvPr/>
        </p:nvSpPr>
        <p:spPr bwMode="auto">
          <a:xfrm>
            <a:off x="6020551" y="4402382"/>
            <a:ext cx="2897112" cy="1077218"/>
          </a:xfrm>
          <a:prstGeom prst="accentCallout1">
            <a:avLst>
              <a:gd name="adj1" fmla="val 18750"/>
              <a:gd name="adj2" fmla="val -8333"/>
              <a:gd name="adj3" fmla="val -39885"/>
              <a:gd name="adj4" fmla="val -87116"/>
            </a:avLst>
          </a:prstGeom>
          <a:solidFill>
            <a:srgbClr val="00B050"/>
          </a:solidFill>
          <a:ln w="38100">
            <a:solidFill>
              <a:srgbClr val="00B050"/>
            </a:solidFill>
            <a:tailEnd type="arrow"/>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None/>
              <a:tabLst/>
            </a:pPr>
            <a:r>
              <a:rPr kumimoji="0" lang="en-US" sz="1600" b="0" i="0" u="none" strike="noStrike" cap="none" normalizeH="0" baseline="0" dirty="0" smtClean="0">
                <a:ln>
                  <a:noFill/>
                </a:ln>
                <a:solidFill>
                  <a:schemeClr val="tx1"/>
                </a:solidFill>
                <a:effectLst/>
                <a:latin typeface="Arial" charset="0"/>
              </a:rPr>
              <a:t>Upcoming 2016 Project, requesting identical</a:t>
            </a:r>
            <a:r>
              <a:rPr kumimoji="0" lang="en-US" sz="1600" b="0" i="0" u="none" strike="noStrike" cap="none" normalizeH="0" dirty="0" smtClean="0">
                <a:ln>
                  <a:noFill/>
                </a:ln>
                <a:solidFill>
                  <a:schemeClr val="tx1"/>
                </a:solidFill>
                <a:effectLst/>
                <a:latin typeface="Arial" charset="0"/>
              </a:rPr>
              <a:t> P-209 MOS [FAA Approval Required]</a:t>
            </a:r>
            <a:endParaRPr kumimoji="0" lang="en-US" sz="1600" b="0" i="0" u="none" strike="noStrike" cap="none" normalizeH="0" baseline="0" dirty="0" smtClean="0">
              <a:ln>
                <a:noFill/>
              </a:ln>
              <a:solidFill>
                <a:schemeClr val="tx1"/>
              </a:solidFill>
              <a:effectLst/>
              <a:latin typeface="Arial" charset="0"/>
            </a:endParaRPr>
          </a:p>
        </p:txBody>
      </p:sp>
      <p:pic>
        <p:nvPicPr>
          <p:cNvPr id="13" name="Picture 12"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94249">
            <a:off x="419373" y="2554887"/>
            <a:ext cx="1456694" cy="472170"/>
          </a:xfrm>
          <a:prstGeom prst="rect">
            <a:avLst/>
          </a:prstGeom>
        </p:spPr>
      </p:pic>
    </p:spTree>
    <p:extLst>
      <p:ext uri="{BB962C8B-B14F-4D97-AF65-F5344CB8AC3E}">
        <p14:creationId xmlns:p14="http://schemas.microsoft.com/office/powerpoint/2010/main" val="23661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ircle(in)">
                                      <p:cBhvr>
                                        <p:cTn id="2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0"/>
            <a:ext cx="9144000" cy="6029608"/>
          </a:xfrm>
          <a:prstGeom prst="rect">
            <a:avLst/>
          </a:prstGeom>
          <a:blipFill dpi="0" rotWithShape="1">
            <a:blip r:embed="rId3">
              <a:alphaModFix amt="25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3" name="Content Placeholder 2"/>
          <p:cNvSpPr>
            <a:spLocks noGrp="1"/>
          </p:cNvSpPr>
          <p:nvPr>
            <p:ph idx="1"/>
          </p:nvPr>
        </p:nvSpPr>
        <p:spPr>
          <a:xfrm>
            <a:off x="495299" y="1702051"/>
            <a:ext cx="8456971" cy="4197099"/>
          </a:xfrm>
        </p:spPr>
        <p:txBody>
          <a:bodyPr/>
          <a:lstStyle/>
          <a:p>
            <a:pPr marL="0" indent="0">
              <a:buNone/>
            </a:pPr>
            <a:r>
              <a:rPr lang="en-US" b="0" dirty="0" smtClean="0"/>
              <a:t>As the grant recipient, the Airport Sponsor is required to sign the modification to standard request, not their consulting firm. </a:t>
            </a:r>
            <a:endParaRPr lang="en-US" b="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16</a:t>
            </a:fld>
            <a:endParaRPr lang="en-US" dirty="0"/>
          </a:p>
        </p:txBody>
      </p:sp>
      <p:sp>
        <p:nvSpPr>
          <p:cNvPr id="5" name="Title 1"/>
          <p:cNvSpPr>
            <a:spLocks noGrp="1"/>
          </p:cNvSpPr>
          <p:nvPr>
            <p:ph type="title"/>
          </p:nvPr>
        </p:nvSpPr>
        <p:spPr>
          <a:xfrm>
            <a:off x="110690" y="448651"/>
            <a:ext cx="8922619" cy="609600"/>
          </a:xfrm>
        </p:spPr>
        <p:txBody>
          <a:bodyPr/>
          <a:lstStyle/>
          <a:p>
            <a:pPr algn="ctr"/>
            <a:r>
              <a:rPr lang="en-US" i="1" dirty="0" smtClean="0">
                <a:solidFill>
                  <a:srgbClr val="C00000"/>
                </a:solidFill>
              </a:rPr>
              <a:t>Clarification:</a:t>
            </a:r>
            <a:r>
              <a:rPr lang="en-US" dirty="0" smtClean="0"/>
              <a:t/>
            </a:r>
            <a:br>
              <a:rPr lang="en-US" dirty="0" smtClean="0"/>
            </a:br>
            <a:r>
              <a:rPr lang="en-US" dirty="0" smtClean="0"/>
              <a:t>Signature Page</a:t>
            </a:r>
            <a:endParaRPr lang="en-US" dirty="0"/>
          </a:p>
        </p:txBody>
      </p:sp>
    </p:spTree>
    <p:extLst>
      <p:ext uri="{BB962C8B-B14F-4D97-AF65-F5344CB8AC3E}">
        <p14:creationId xmlns:p14="http://schemas.microsoft.com/office/powerpoint/2010/main" val="2698126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78" y="421490"/>
            <a:ext cx="8922619" cy="609600"/>
          </a:xfrm>
        </p:spPr>
        <p:txBody>
          <a:bodyPr/>
          <a:lstStyle/>
          <a:p>
            <a:pPr algn="ctr"/>
            <a:r>
              <a:rPr lang="en-US" i="1" dirty="0" smtClean="0">
                <a:solidFill>
                  <a:srgbClr val="C00000"/>
                </a:solidFill>
              </a:rPr>
              <a:t>Clarification:</a:t>
            </a:r>
            <a:r>
              <a:rPr lang="en-US" dirty="0" smtClean="0"/>
              <a:t/>
            </a:r>
            <a:br>
              <a:rPr lang="en-US" dirty="0" smtClean="0"/>
            </a:br>
            <a:r>
              <a:rPr lang="en-US" dirty="0" smtClean="0"/>
              <a:t>Airport Access/Perimeter Roads</a:t>
            </a:r>
            <a:endParaRPr lang="en-US" dirty="0"/>
          </a:p>
        </p:txBody>
      </p:sp>
      <p:sp>
        <p:nvSpPr>
          <p:cNvPr id="3" name="Content Placeholder 2"/>
          <p:cNvSpPr>
            <a:spLocks noGrp="1"/>
          </p:cNvSpPr>
          <p:nvPr>
            <p:ph idx="1"/>
          </p:nvPr>
        </p:nvSpPr>
        <p:spPr>
          <a:xfrm>
            <a:off x="495300" y="1508125"/>
            <a:ext cx="8050213" cy="1283201"/>
          </a:xfrm>
        </p:spPr>
        <p:txBody>
          <a:bodyPr/>
          <a:lstStyle/>
          <a:p>
            <a:pPr marL="0" indent="0" algn="ctr">
              <a:buNone/>
            </a:pPr>
            <a:r>
              <a:rPr lang="en-US" sz="2400" dirty="0" smtClean="0"/>
              <a:t>Roads that are not exposed to aircraft loads can be constructed using state highway specifications when funded with federal monies </a:t>
            </a:r>
            <a:r>
              <a:rPr lang="en-US" sz="2400" u="sng" dirty="0" smtClean="0"/>
              <a:t>without</a:t>
            </a:r>
            <a:r>
              <a:rPr lang="en-US" sz="2400" dirty="0" smtClean="0"/>
              <a:t> submitting a modification to standards. </a:t>
            </a:r>
            <a:endParaRPr lang="en-US" sz="24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17</a:t>
            </a:fld>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862" y="3423806"/>
            <a:ext cx="5248275"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271245" y="4508524"/>
            <a:ext cx="1119217" cy="430887"/>
          </a:xfrm>
          <a:prstGeom prst="rect">
            <a:avLst/>
          </a:prstGeom>
          <a:noFill/>
          <a:scene3d>
            <a:camera prst="orthographicFront">
              <a:rot lat="0" lon="0" rev="120000"/>
            </a:camera>
            <a:lightRig rig="threePt" dir="t"/>
          </a:scene3d>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spcBef>
                <a:spcPts val="0"/>
              </a:spcBef>
              <a:buNone/>
            </a:pPr>
            <a:r>
              <a:rPr lang="en-US"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AIRPORT </a:t>
            </a:r>
          </a:p>
          <a:p>
            <a:pPr algn="ctr">
              <a:spcBef>
                <a:spcPts val="0"/>
              </a:spcBef>
              <a:buNone/>
            </a:pPr>
            <a:r>
              <a:rPr lang="en-US"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OPERATIONS</a:t>
            </a:r>
            <a:endParaRPr lang="en-US" sz="11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Rectangle 6"/>
          <p:cNvSpPr/>
          <p:nvPr/>
        </p:nvSpPr>
        <p:spPr bwMode="auto">
          <a:xfrm>
            <a:off x="-1" y="5505650"/>
            <a:ext cx="9144000" cy="529389"/>
          </a:xfrm>
          <a:prstGeom prst="rect">
            <a:avLst/>
          </a:prstGeom>
          <a:blipFill>
            <a:blip r:embed="rId4"/>
            <a:tile tx="0" ty="0" sx="100000" sy="100000" flip="none" algn="tl"/>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539119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08625"/>
            <a:ext cx="9143999" cy="858023"/>
          </a:xfrm>
        </p:spPr>
        <p:txBody>
          <a:bodyPr/>
          <a:lstStyle/>
          <a:p>
            <a:pPr algn="ctr"/>
            <a:r>
              <a:rPr lang="en-US" dirty="0" smtClean="0"/>
              <a:t>4 Ways to Construct </a:t>
            </a:r>
            <a:br>
              <a:rPr lang="en-US" dirty="0" smtClean="0"/>
            </a:br>
            <a:r>
              <a:rPr lang="en-US" dirty="0" smtClean="0"/>
              <a:t>with Federal Funds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18</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1476012"/>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entagon 5"/>
          <p:cNvSpPr/>
          <p:nvPr/>
        </p:nvSpPr>
        <p:spPr bwMode="auto">
          <a:xfrm>
            <a:off x="2017986" y="1569280"/>
            <a:ext cx="6589987" cy="830997"/>
          </a:xfrm>
          <a:prstGeom prst="homePlate">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Specification</a:t>
            </a:r>
          </a:p>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I.A.W. AC 150/5370-10</a:t>
            </a:r>
            <a:endParaRPr kumimoji="0" lang="en-US" sz="2400" b="1" i="0" u="none" strike="noStrike" cap="none" normalizeH="0" baseline="0" dirty="0" smtClean="0">
              <a:ln>
                <a:noFill/>
              </a:ln>
              <a:solidFill>
                <a:schemeClr val="bg1"/>
              </a:solidFill>
              <a:effectLst/>
              <a:latin typeface="Arial" charset="0"/>
            </a:endParaRPr>
          </a:p>
        </p:txBody>
      </p:sp>
      <p:sp>
        <p:nvSpPr>
          <p:cNvPr id="14" name="Pentagon 13"/>
          <p:cNvSpPr/>
          <p:nvPr/>
        </p:nvSpPr>
        <p:spPr bwMode="auto">
          <a:xfrm>
            <a:off x="2017987" y="2584943"/>
            <a:ext cx="6589986" cy="830997"/>
          </a:xfrm>
          <a:prstGeom prst="homePlate">
            <a:avLst/>
          </a:prstGeom>
          <a:solidFill>
            <a:srgbClr val="00B0F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Modified Specification</a:t>
            </a:r>
          </a:p>
          <a:p>
            <a:pPr marL="0" marR="0" indent="0" algn="l" defTabSz="914400" rtl="0" eaLnBrk="1" fontAlgn="base" latinLnBrk="0" hangingPunct="1">
              <a:lnSpc>
                <a:spcPct val="100000"/>
              </a:lnSpc>
              <a:spcBef>
                <a:spcPts val="0"/>
              </a:spcBef>
              <a:spcAft>
                <a:spcPct val="0"/>
              </a:spcAft>
              <a:buClrTx/>
              <a:buSzTx/>
              <a:buNone/>
              <a:tabLst/>
            </a:pPr>
            <a:r>
              <a:rPr kumimoji="0" lang="en-US" sz="2400" b="1" i="0" u="none" strike="noStrike" cap="none" normalizeH="0" baseline="0" dirty="0" smtClean="0">
                <a:ln>
                  <a:noFill/>
                </a:ln>
                <a:solidFill>
                  <a:schemeClr val="bg1"/>
                </a:solidFill>
                <a:effectLst/>
                <a:latin typeface="Arial" charset="0"/>
              </a:rPr>
              <a:t>I.A.W. FAA Order 5300.1F</a:t>
            </a:r>
          </a:p>
        </p:txBody>
      </p:sp>
      <p:sp>
        <p:nvSpPr>
          <p:cNvPr id="15" name="Pentagon 14"/>
          <p:cNvSpPr/>
          <p:nvPr/>
        </p:nvSpPr>
        <p:spPr bwMode="auto">
          <a:xfrm>
            <a:off x="2017988" y="3644672"/>
            <a:ext cx="6589986" cy="830997"/>
          </a:xfrm>
          <a:prstGeom prst="homePlate">
            <a:avLst/>
          </a:prstGeom>
          <a:solidFill>
            <a:srgbClr val="00B05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Highway Spec.</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47114 </a:t>
            </a:r>
            <a:endParaRPr kumimoji="0" lang="en-US" sz="2400" b="1" i="0" u="none" strike="noStrike" cap="none" normalizeH="0" baseline="0" dirty="0" smtClean="0">
              <a:ln>
                <a:noFill/>
              </a:ln>
              <a:solidFill>
                <a:schemeClr val="bg1"/>
              </a:solidFill>
              <a:effectLst/>
              <a:latin typeface="Arial" charset="0"/>
            </a:endParaRPr>
          </a:p>
        </p:txBody>
      </p:sp>
      <p:sp>
        <p:nvSpPr>
          <p:cNvPr id="16" name="Pentagon 15"/>
          <p:cNvSpPr/>
          <p:nvPr/>
        </p:nvSpPr>
        <p:spPr bwMode="auto">
          <a:xfrm>
            <a:off x="2017988" y="4685334"/>
            <a:ext cx="6589983" cy="830997"/>
          </a:xfrm>
          <a:prstGeom prst="homePlate">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Standard</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47105 </a:t>
            </a:r>
            <a:endParaRPr kumimoji="0" lang="en-US" sz="2400" b="1" i="0" u="none" strike="noStrike" cap="none" normalizeH="0" baseline="0" dirty="0" smtClean="0">
              <a:ln>
                <a:noFill/>
              </a:ln>
              <a:solidFill>
                <a:schemeClr val="bg1"/>
              </a:solidFill>
              <a:effectLst/>
              <a:latin typeface="Arial" charset="0"/>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2491675"/>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3551404"/>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4592066"/>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567560" y="4685333"/>
            <a:ext cx="8213834" cy="924265"/>
          </a:xfrm>
          <a:prstGeom prst="rect">
            <a:avLst/>
          </a:prstGeom>
          <a:solidFill>
            <a:schemeClr val="bg1">
              <a:alpha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Rectangle 12"/>
          <p:cNvSpPr/>
          <p:nvPr/>
        </p:nvSpPr>
        <p:spPr bwMode="auto">
          <a:xfrm>
            <a:off x="534235" y="1450112"/>
            <a:ext cx="8213834" cy="2194560"/>
          </a:xfrm>
          <a:prstGeom prst="rect">
            <a:avLst/>
          </a:prstGeom>
          <a:solidFill>
            <a:schemeClr val="bg1">
              <a:alpha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185315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0"/>
            <a:ext cx="9144000" cy="6025415"/>
          </a:xfrm>
          <a:prstGeom prst="rect">
            <a:avLst/>
          </a:prstGeom>
          <a:blipFill dpi="0" rotWithShape="1">
            <a:blip r:embed="rId3">
              <a:alphaModFix amt="25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2"/>
          </p:nvPr>
        </p:nvSpPr>
        <p:spPr/>
        <p:txBody>
          <a:bodyPr/>
          <a:lstStyle/>
          <a:p>
            <a:fld id="{78D3ABA1-EA94-43C0-B992-7CBCC31144F1}" type="slidenum">
              <a:rPr lang="en-US" smtClean="0"/>
              <a:pPr/>
              <a:t>19</a:t>
            </a:fld>
            <a:endParaRPr lang="en-US" dirty="0"/>
          </a:p>
        </p:txBody>
      </p:sp>
      <p:sp>
        <p:nvSpPr>
          <p:cNvPr id="6" name="Rectangle 5"/>
          <p:cNvSpPr/>
          <p:nvPr/>
        </p:nvSpPr>
        <p:spPr>
          <a:xfrm>
            <a:off x="0" y="150795"/>
            <a:ext cx="9144000" cy="4618957"/>
          </a:xfrm>
          <a:prstGeom prst="rect">
            <a:avLst/>
          </a:prstGeom>
        </p:spPr>
        <p:txBody>
          <a:bodyPr wrap="square">
            <a:spAutoFit/>
          </a:bodyPr>
          <a:lstStyle/>
          <a:p>
            <a:pPr marL="0" marR="0" algn="ctr">
              <a:lnSpc>
                <a:spcPct val="115000"/>
              </a:lnSpc>
              <a:spcBef>
                <a:spcPts val="225"/>
              </a:spcBef>
              <a:spcAft>
                <a:spcPts val="750"/>
              </a:spcAft>
              <a:buNone/>
            </a:pPr>
            <a:r>
              <a:rPr lang="en-US" sz="3200" b="1" kern="1800" dirty="0">
                <a:solidFill>
                  <a:srgbClr val="B31B1B"/>
                </a:solidFill>
                <a:latin typeface="+mj-lt"/>
                <a:ea typeface="Times New Roman"/>
                <a:cs typeface="Times New Roman"/>
              </a:rPr>
              <a:t>49 U.S. Code § 47114 </a:t>
            </a:r>
            <a:r>
              <a:rPr lang="en-US" sz="3200" b="1" kern="1800" dirty="0" smtClean="0">
                <a:solidFill>
                  <a:srgbClr val="B31B1B"/>
                </a:solidFill>
                <a:latin typeface="+mj-lt"/>
                <a:ea typeface="Times New Roman"/>
                <a:cs typeface="Times New Roman"/>
              </a:rPr>
              <a:t>– Apportionments</a:t>
            </a:r>
          </a:p>
          <a:p>
            <a:pPr marL="0" marR="0" algn="ctr">
              <a:lnSpc>
                <a:spcPct val="115000"/>
              </a:lnSpc>
              <a:spcBef>
                <a:spcPts val="225"/>
              </a:spcBef>
              <a:spcAft>
                <a:spcPts val="750"/>
              </a:spcAft>
              <a:buNone/>
            </a:pPr>
            <a:endParaRPr lang="en-US" sz="500" b="1" dirty="0">
              <a:latin typeface="+mj-lt"/>
              <a:ea typeface="Calibri"/>
              <a:cs typeface="Times New Roman"/>
            </a:endParaRPr>
          </a:p>
          <a:p>
            <a:pPr marL="0" marR="0">
              <a:lnSpc>
                <a:spcPct val="115000"/>
              </a:lnSpc>
              <a:spcBef>
                <a:spcPts val="0"/>
              </a:spcBef>
              <a:spcAft>
                <a:spcPts val="1000"/>
              </a:spcAft>
              <a:buNone/>
            </a:pPr>
            <a:r>
              <a:rPr lang="en-US" sz="2000" dirty="0">
                <a:latin typeface="Arial" panose="020B0604020202020204" pitchFamily="34" charset="0"/>
                <a:ea typeface="Calibri"/>
                <a:cs typeface="Arial" panose="020B0604020202020204" pitchFamily="34" charset="0"/>
              </a:rPr>
              <a:t>(5) Use of state highway specifications.—</a:t>
            </a:r>
          </a:p>
          <a:p>
            <a:pPr marL="0" marR="0">
              <a:lnSpc>
                <a:spcPct val="115000"/>
              </a:lnSpc>
              <a:spcBef>
                <a:spcPts val="0"/>
              </a:spcBef>
              <a:spcAft>
                <a:spcPts val="1000"/>
              </a:spcAft>
              <a:buNone/>
            </a:pPr>
            <a:r>
              <a:rPr lang="en-US" sz="2000" dirty="0">
                <a:latin typeface="Arial" panose="020B0604020202020204" pitchFamily="34" charset="0"/>
                <a:ea typeface="Calibri"/>
                <a:cs typeface="Arial" panose="020B0604020202020204" pitchFamily="34" charset="0"/>
              </a:rPr>
              <a:t>(A) In general.— The Secretary may permit the use of State highway specifications for airfield pavement construction using funds made available under this subsection at </a:t>
            </a:r>
            <a:r>
              <a:rPr lang="en-US" sz="2000" dirty="0">
                <a:highlight>
                  <a:srgbClr val="FFFF00"/>
                </a:highlight>
                <a:latin typeface="Arial" panose="020B0604020202020204" pitchFamily="34" charset="0"/>
                <a:ea typeface="Calibri"/>
                <a:cs typeface="Arial" panose="020B0604020202020204" pitchFamily="34" charset="0"/>
              </a:rPr>
              <a:t>nonprimary airports</a:t>
            </a:r>
            <a:r>
              <a:rPr lang="en-US" sz="2000" dirty="0">
                <a:latin typeface="Arial" panose="020B0604020202020204" pitchFamily="34" charset="0"/>
                <a:ea typeface="Calibri"/>
                <a:cs typeface="Arial" panose="020B0604020202020204" pitchFamily="34" charset="0"/>
              </a:rPr>
              <a:t> </a:t>
            </a:r>
            <a:r>
              <a:rPr lang="en-US" sz="2000" dirty="0">
                <a:highlight>
                  <a:srgbClr val="FFFF00"/>
                </a:highlight>
                <a:latin typeface="Arial" panose="020B0604020202020204" pitchFamily="34" charset="0"/>
                <a:ea typeface="Calibri"/>
                <a:cs typeface="Arial" panose="020B0604020202020204" pitchFamily="34" charset="0"/>
              </a:rPr>
              <a:t>with runways of 5,000 feet or shorter serving aircraft that do not exceed 60,000 pounds gross weight if the Secretary determines that—</a:t>
            </a:r>
            <a:endParaRPr lang="en-US" sz="2000" dirty="0">
              <a:latin typeface="Arial" panose="020B0604020202020204" pitchFamily="34" charset="0"/>
              <a:ea typeface="Calibri"/>
              <a:cs typeface="Arial" panose="020B0604020202020204" pitchFamily="34" charset="0"/>
            </a:endParaRPr>
          </a:p>
          <a:p>
            <a:pPr lvl="1">
              <a:lnSpc>
                <a:spcPct val="115000"/>
              </a:lnSpc>
              <a:spcBef>
                <a:spcPts val="0"/>
              </a:spcBef>
              <a:spcAft>
                <a:spcPts val="1000"/>
              </a:spcAft>
              <a:buNone/>
            </a:pPr>
            <a:r>
              <a:rPr lang="en-US" sz="2000" dirty="0">
                <a:latin typeface="Arial" panose="020B0604020202020204" pitchFamily="34" charset="0"/>
                <a:ea typeface="Calibri"/>
                <a:cs typeface="Arial" panose="020B0604020202020204" pitchFamily="34" charset="0"/>
              </a:rPr>
              <a:t>(</a:t>
            </a:r>
            <a:r>
              <a:rPr lang="en-US" sz="2000" dirty="0" err="1">
                <a:latin typeface="Arial" panose="020B0604020202020204" pitchFamily="34" charset="0"/>
                <a:ea typeface="Calibri"/>
                <a:cs typeface="Arial" panose="020B0604020202020204" pitchFamily="34" charset="0"/>
              </a:rPr>
              <a:t>i</a:t>
            </a:r>
            <a:r>
              <a:rPr lang="en-US" sz="2000" dirty="0">
                <a:latin typeface="Arial" panose="020B0604020202020204" pitchFamily="34" charset="0"/>
                <a:ea typeface="Calibri"/>
                <a:cs typeface="Arial" panose="020B0604020202020204" pitchFamily="34" charset="0"/>
              </a:rPr>
              <a:t>) safety will not be negatively affected; and</a:t>
            </a:r>
          </a:p>
          <a:p>
            <a:pPr lvl="1">
              <a:lnSpc>
                <a:spcPct val="115000"/>
              </a:lnSpc>
              <a:spcBef>
                <a:spcPts val="0"/>
              </a:spcBef>
              <a:spcAft>
                <a:spcPts val="1000"/>
              </a:spcAft>
              <a:buNone/>
            </a:pPr>
            <a:r>
              <a:rPr lang="en-US" sz="2000" dirty="0">
                <a:latin typeface="Arial" panose="020B0604020202020204" pitchFamily="34" charset="0"/>
                <a:ea typeface="Calibri"/>
                <a:cs typeface="Arial" panose="020B0604020202020204" pitchFamily="34" charset="0"/>
              </a:rPr>
              <a:t>(ii) the life of the pavement will not be shorter than it would be if constructed using Administration standards.</a:t>
            </a:r>
            <a:endParaRPr lang="en-US" sz="2000" dirty="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883740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947" y="163003"/>
            <a:ext cx="8427396" cy="609600"/>
          </a:xfrm>
        </p:spPr>
        <p:txBody>
          <a:bodyPr/>
          <a:lstStyle/>
          <a:p>
            <a:r>
              <a:rPr lang="en-US" dirty="0" smtClean="0"/>
              <a:t>Modification Of Standards (MOS)</a:t>
            </a:r>
            <a:endParaRPr lang="en-US" dirty="0"/>
          </a:p>
        </p:txBody>
      </p:sp>
      <p:sp>
        <p:nvSpPr>
          <p:cNvPr id="61" name="Content Placeholder 2"/>
          <p:cNvSpPr>
            <a:spLocks noGrp="1"/>
          </p:cNvSpPr>
          <p:nvPr>
            <p:ph idx="1"/>
          </p:nvPr>
        </p:nvSpPr>
        <p:spPr>
          <a:xfrm>
            <a:off x="462835" y="1037263"/>
            <a:ext cx="8517263" cy="4699303"/>
          </a:xfrm>
        </p:spPr>
        <p:txBody>
          <a:bodyPr/>
          <a:lstStyle/>
          <a:p>
            <a:pPr marL="0" indent="0">
              <a:buNone/>
            </a:pPr>
            <a:r>
              <a:rPr lang="en-US" sz="2000" dirty="0" smtClean="0"/>
              <a:t>Modifications or Substitution of </a:t>
            </a:r>
            <a:r>
              <a:rPr lang="en-US" sz="2000" u="sng" dirty="0" smtClean="0">
                <a:solidFill>
                  <a:srgbClr val="0070C0"/>
                </a:solidFill>
              </a:rPr>
              <a:t>Pavement Specifications</a:t>
            </a:r>
          </a:p>
          <a:p>
            <a:pPr marL="0" indent="0">
              <a:buNone/>
            </a:pPr>
            <a:endParaRPr lang="en-US" sz="1600" dirty="0" smtClean="0"/>
          </a:p>
          <a:p>
            <a:pPr marL="0" indent="0">
              <a:buNone/>
            </a:pPr>
            <a:r>
              <a:rPr lang="en-US" sz="1600" dirty="0" smtClean="0"/>
              <a:t>TITLE 49 </a:t>
            </a:r>
            <a:r>
              <a:rPr lang="en-US" sz="1600" dirty="0"/>
              <a:t>USC 47114 </a:t>
            </a:r>
            <a:r>
              <a:rPr lang="en-US" sz="1600" dirty="0" smtClean="0"/>
              <a:t>(d)(5)(A)</a:t>
            </a:r>
          </a:p>
          <a:p>
            <a:pPr marL="0" indent="0">
              <a:buNone/>
            </a:pPr>
            <a:r>
              <a:rPr lang="en-US" sz="1600" dirty="0" smtClean="0"/>
              <a:t>The </a:t>
            </a:r>
            <a:r>
              <a:rPr lang="en-US" sz="1600" dirty="0"/>
              <a:t>Secretary </a:t>
            </a:r>
            <a:r>
              <a:rPr lang="en-US" sz="1600" dirty="0" smtClean="0"/>
              <a:t>may </a:t>
            </a:r>
            <a:r>
              <a:rPr lang="en-US" sz="1600" dirty="0"/>
              <a:t>permit the use of State Highway Specifications for airfield pavement construction at non primary airports with runways 5,000 feet or shorter serving aircraft that do not exceed 60,000 pounds gross </a:t>
            </a:r>
            <a:r>
              <a:rPr lang="en-US" sz="1600" dirty="0" smtClean="0"/>
              <a:t>weight.</a:t>
            </a:r>
          </a:p>
          <a:p>
            <a:pPr marL="0" indent="0">
              <a:buNone/>
            </a:pPr>
            <a:endParaRPr lang="en-US" sz="1600" dirty="0" smtClean="0"/>
          </a:p>
          <a:p>
            <a:pPr marL="0" indent="0">
              <a:buNone/>
            </a:pPr>
            <a:r>
              <a:rPr lang="en-US" sz="1600" dirty="0" smtClean="0"/>
              <a:t>Clarification in 150/5370-10G and Errata Sheet (7/13/2015)</a:t>
            </a:r>
          </a:p>
          <a:p>
            <a:pPr marL="0" indent="0">
              <a:buNone/>
            </a:pPr>
            <a:endParaRPr lang="en-US" sz="1600" dirty="0"/>
          </a:p>
          <a:p>
            <a:pPr marL="0" indent="0">
              <a:buNone/>
            </a:pPr>
            <a:r>
              <a:rPr lang="en-US" sz="1600" dirty="0" smtClean="0"/>
              <a:t>What does this mean?</a:t>
            </a:r>
          </a:p>
          <a:p>
            <a:pPr marL="0" indent="0">
              <a:buNone/>
            </a:pPr>
            <a:endParaRPr lang="en-US" sz="1600" dirty="0"/>
          </a:p>
          <a:p>
            <a:pPr marL="0" indent="0">
              <a:lnSpc>
                <a:spcPct val="150000"/>
              </a:lnSpc>
              <a:buNone/>
            </a:pPr>
            <a:r>
              <a:rPr lang="en-US" sz="1600" dirty="0" smtClean="0"/>
              <a:t>  &gt; 60,000 </a:t>
            </a:r>
            <a:r>
              <a:rPr lang="en-US" sz="1600" dirty="0" err="1" smtClean="0"/>
              <a:t>lbs</a:t>
            </a:r>
            <a:r>
              <a:rPr lang="en-US" sz="1600" dirty="0" smtClean="0"/>
              <a:t> weight</a:t>
            </a:r>
            <a:r>
              <a:rPr lang="en-US" sz="1600" dirty="0"/>
              <a:t>: </a:t>
            </a:r>
            <a:r>
              <a:rPr lang="en-US" sz="1600" dirty="0" smtClean="0"/>
              <a:t> No </a:t>
            </a:r>
            <a:r>
              <a:rPr lang="en-US" sz="1600" dirty="0"/>
              <a:t>State </a:t>
            </a:r>
            <a:r>
              <a:rPr lang="en-US" sz="1600" dirty="0" smtClean="0"/>
              <a:t>materials, requires HQ approval</a:t>
            </a:r>
          </a:p>
          <a:p>
            <a:pPr marL="0" indent="0">
              <a:lnSpc>
                <a:spcPct val="150000"/>
              </a:lnSpc>
              <a:buNone/>
            </a:pPr>
            <a:r>
              <a:rPr lang="en-US" sz="1600" dirty="0" smtClean="0"/>
              <a:t>  &gt;</a:t>
            </a:r>
            <a:r>
              <a:rPr lang="en-US" sz="1600" dirty="0"/>
              <a:t>12,500 </a:t>
            </a:r>
            <a:r>
              <a:rPr lang="en-US" sz="1600" dirty="0" err="1"/>
              <a:t>lbs</a:t>
            </a:r>
            <a:r>
              <a:rPr lang="en-US" sz="1600" dirty="0"/>
              <a:t> but &lt; </a:t>
            </a:r>
            <a:r>
              <a:rPr lang="en-US" sz="1600" dirty="0" smtClean="0"/>
              <a:t>60,000: </a:t>
            </a:r>
            <a:r>
              <a:rPr lang="en-US" sz="1600" dirty="0"/>
              <a:t>MOS </a:t>
            </a:r>
            <a:r>
              <a:rPr lang="en-US" sz="1600" dirty="0" smtClean="0"/>
              <a:t>for State materials, requires Regional approval</a:t>
            </a:r>
          </a:p>
          <a:p>
            <a:pPr marL="0" indent="0">
              <a:lnSpc>
                <a:spcPct val="150000"/>
              </a:lnSpc>
              <a:buNone/>
            </a:pPr>
            <a:r>
              <a:rPr lang="en-US" sz="1600" dirty="0" smtClean="0"/>
              <a:t>  &lt;12,500 </a:t>
            </a:r>
            <a:r>
              <a:rPr lang="en-US" sz="1600" dirty="0" err="1" smtClean="0"/>
              <a:t>lbs</a:t>
            </a:r>
            <a:r>
              <a:rPr lang="en-US" sz="1600" dirty="0" smtClean="0"/>
              <a:t>: </a:t>
            </a:r>
            <a:r>
              <a:rPr lang="en-US" sz="1600" dirty="0"/>
              <a:t>MOS </a:t>
            </a:r>
            <a:r>
              <a:rPr lang="en-US" sz="1600" dirty="0" smtClean="0"/>
              <a:t>for State DOT Specifications, requires ADO approval</a:t>
            </a:r>
            <a:endParaRPr lang="en-US" sz="1600" dirty="0"/>
          </a:p>
        </p:txBody>
      </p:sp>
      <p:sp>
        <p:nvSpPr>
          <p:cNvPr id="5" name="Slide Number Placeholder 3"/>
          <p:cNvSpPr>
            <a:spLocks noGrp="1"/>
          </p:cNvSpPr>
          <p:nvPr>
            <p:ph type="sldNum" sz="quarter" idx="12"/>
          </p:nvPr>
        </p:nvSpPr>
        <p:spPr>
          <a:xfrm>
            <a:off x="6636504" y="6248400"/>
            <a:ext cx="1905000" cy="457200"/>
          </a:xfrm>
        </p:spPr>
        <p:txBody>
          <a:bodyPr/>
          <a:lstStyle/>
          <a:p>
            <a:fld id="{78D3ABA1-EA94-43C0-B992-7CBCC31144F1}" type="slidenum">
              <a:rPr lang="en-US" smtClean="0"/>
              <a:pPr/>
              <a:t>20</a:t>
            </a:fld>
            <a:endParaRPr lang="en-US" dirty="0"/>
          </a:p>
        </p:txBody>
      </p:sp>
    </p:spTree>
    <p:extLst>
      <p:ext uri="{BB962C8B-B14F-4D97-AF65-F5344CB8AC3E}">
        <p14:creationId xmlns:p14="http://schemas.microsoft.com/office/powerpoint/2010/main" val="355258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
                                            <p:txEl>
                                              <p:pRg st="2" end="2"/>
                                            </p:txEl>
                                          </p:spTgt>
                                        </p:tgtEl>
                                        <p:attrNameLst>
                                          <p:attrName>style.visibility</p:attrName>
                                        </p:attrNameLst>
                                      </p:cBhvr>
                                      <p:to>
                                        <p:strVal val="visible"/>
                                      </p:to>
                                    </p:set>
                                    <p:animEffect transition="in" filter="barn(inVertical)">
                                      <p:cBhvr>
                                        <p:cTn id="7" dur="500"/>
                                        <p:tgtEl>
                                          <p:spTgt spid="61">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1">
                                            <p:txEl>
                                              <p:pRg st="3" end="3"/>
                                            </p:txEl>
                                          </p:spTgt>
                                        </p:tgtEl>
                                        <p:attrNameLst>
                                          <p:attrName>style.visibility</p:attrName>
                                        </p:attrNameLst>
                                      </p:cBhvr>
                                      <p:to>
                                        <p:strVal val="visible"/>
                                      </p:to>
                                    </p:set>
                                    <p:animEffect transition="in" filter="barn(inVertical)">
                                      <p:cBhvr>
                                        <p:cTn id="10" dur="500"/>
                                        <p:tgtEl>
                                          <p:spTgt spid="61">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1">
                                            <p:txEl>
                                              <p:pRg st="5" end="5"/>
                                            </p:txEl>
                                          </p:spTgt>
                                        </p:tgtEl>
                                        <p:attrNameLst>
                                          <p:attrName>style.visibility</p:attrName>
                                        </p:attrNameLst>
                                      </p:cBhvr>
                                      <p:to>
                                        <p:strVal val="visible"/>
                                      </p:to>
                                    </p:set>
                                    <p:animEffect transition="in" filter="barn(inVertical)">
                                      <p:cBhvr>
                                        <p:cTn id="15" dur="500"/>
                                        <p:tgtEl>
                                          <p:spTgt spid="61">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1">
                                            <p:txEl>
                                              <p:pRg st="7" end="7"/>
                                            </p:txEl>
                                          </p:spTgt>
                                        </p:tgtEl>
                                        <p:attrNameLst>
                                          <p:attrName>style.visibility</p:attrName>
                                        </p:attrNameLst>
                                      </p:cBhvr>
                                      <p:to>
                                        <p:strVal val="visible"/>
                                      </p:to>
                                    </p:set>
                                    <p:animEffect transition="in" filter="fade">
                                      <p:cBhvr>
                                        <p:cTn id="20" dur="500"/>
                                        <p:tgtEl>
                                          <p:spTgt spid="61">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1">
                                            <p:txEl>
                                              <p:pRg st="9" end="9"/>
                                            </p:txEl>
                                          </p:spTgt>
                                        </p:tgtEl>
                                        <p:attrNameLst>
                                          <p:attrName>style.visibility</p:attrName>
                                        </p:attrNameLst>
                                      </p:cBhvr>
                                      <p:to>
                                        <p:strVal val="visible"/>
                                      </p:to>
                                    </p:set>
                                    <p:animEffect transition="in" filter="fade">
                                      <p:cBhvr>
                                        <p:cTn id="25" dur="1000"/>
                                        <p:tgtEl>
                                          <p:spTgt spid="61">
                                            <p:txEl>
                                              <p:pRg st="9" end="9"/>
                                            </p:txEl>
                                          </p:spTgt>
                                        </p:tgtEl>
                                      </p:cBhvr>
                                    </p:animEffect>
                                    <p:anim calcmode="lin" valueType="num">
                                      <p:cBhvr>
                                        <p:cTn id="26" dur="1000" fill="hold"/>
                                        <p:tgtEl>
                                          <p:spTgt spid="61">
                                            <p:txEl>
                                              <p:pRg st="9" end="9"/>
                                            </p:txEl>
                                          </p:spTgt>
                                        </p:tgtEl>
                                        <p:attrNameLst>
                                          <p:attrName>ppt_x</p:attrName>
                                        </p:attrNameLst>
                                      </p:cBhvr>
                                      <p:tavLst>
                                        <p:tav tm="0">
                                          <p:val>
                                            <p:strVal val="#ppt_x"/>
                                          </p:val>
                                        </p:tav>
                                        <p:tav tm="100000">
                                          <p:val>
                                            <p:strVal val="#ppt_x"/>
                                          </p:val>
                                        </p:tav>
                                      </p:tavLst>
                                    </p:anim>
                                    <p:anim calcmode="lin" valueType="num">
                                      <p:cBhvr>
                                        <p:cTn id="27" dur="1000" fill="hold"/>
                                        <p:tgtEl>
                                          <p:spTgt spid="6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1">
                                            <p:txEl>
                                              <p:pRg st="10" end="10"/>
                                            </p:txEl>
                                          </p:spTgt>
                                        </p:tgtEl>
                                        <p:attrNameLst>
                                          <p:attrName>style.visibility</p:attrName>
                                        </p:attrNameLst>
                                      </p:cBhvr>
                                      <p:to>
                                        <p:strVal val="visible"/>
                                      </p:to>
                                    </p:set>
                                    <p:animEffect transition="in" filter="fade">
                                      <p:cBhvr>
                                        <p:cTn id="32" dur="1000"/>
                                        <p:tgtEl>
                                          <p:spTgt spid="61">
                                            <p:txEl>
                                              <p:pRg st="10" end="10"/>
                                            </p:txEl>
                                          </p:spTgt>
                                        </p:tgtEl>
                                      </p:cBhvr>
                                    </p:animEffect>
                                    <p:anim calcmode="lin" valueType="num">
                                      <p:cBhvr>
                                        <p:cTn id="33" dur="1000" fill="hold"/>
                                        <p:tgtEl>
                                          <p:spTgt spid="61">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61">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1">
                                            <p:txEl>
                                              <p:pRg st="11" end="11"/>
                                            </p:txEl>
                                          </p:spTgt>
                                        </p:tgtEl>
                                        <p:attrNameLst>
                                          <p:attrName>style.visibility</p:attrName>
                                        </p:attrNameLst>
                                      </p:cBhvr>
                                      <p:to>
                                        <p:strVal val="visible"/>
                                      </p:to>
                                    </p:set>
                                    <p:animEffect transition="in" filter="fade">
                                      <p:cBhvr>
                                        <p:cTn id="39" dur="1000"/>
                                        <p:tgtEl>
                                          <p:spTgt spid="61">
                                            <p:txEl>
                                              <p:pRg st="11" end="11"/>
                                            </p:txEl>
                                          </p:spTgt>
                                        </p:tgtEl>
                                      </p:cBhvr>
                                    </p:animEffect>
                                    <p:anim calcmode="lin" valueType="num">
                                      <p:cBhvr>
                                        <p:cTn id="40" dur="1000" fill="hold"/>
                                        <p:tgtEl>
                                          <p:spTgt spid="61">
                                            <p:txEl>
                                              <p:pRg st="11" end="11"/>
                                            </p:txEl>
                                          </p:spTgt>
                                        </p:tgtEl>
                                        <p:attrNameLst>
                                          <p:attrName>ppt_x</p:attrName>
                                        </p:attrNameLst>
                                      </p:cBhvr>
                                      <p:tavLst>
                                        <p:tav tm="0">
                                          <p:val>
                                            <p:strVal val="#ppt_x"/>
                                          </p:val>
                                        </p:tav>
                                        <p:tav tm="100000">
                                          <p:val>
                                            <p:strVal val="#ppt_x"/>
                                          </p:val>
                                        </p:tav>
                                      </p:tavLst>
                                    </p:anim>
                                    <p:anim calcmode="lin" valueType="num">
                                      <p:cBhvr>
                                        <p:cTn id="41" dur="1000" fill="hold"/>
                                        <p:tgtEl>
                                          <p:spTgt spid="61">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52" y="163003"/>
            <a:ext cx="8427396" cy="609600"/>
          </a:xfrm>
        </p:spPr>
        <p:txBody>
          <a:bodyPr/>
          <a:lstStyle/>
          <a:p>
            <a:r>
              <a:rPr lang="en-US" dirty="0" smtClean="0"/>
              <a:t>Modification Of Standards (MOS)</a:t>
            </a:r>
            <a:endParaRPr lang="en-US" dirty="0"/>
          </a:p>
        </p:txBody>
      </p:sp>
      <p:sp>
        <p:nvSpPr>
          <p:cNvPr id="61" name="Content Placeholder 2"/>
          <p:cNvSpPr>
            <a:spLocks noGrp="1"/>
          </p:cNvSpPr>
          <p:nvPr>
            <p:ph idx="1"/>
          </p:nvPr>
        </p:nvSpPr>
        <p:spPr>
          <a:xfrm>
            <a:off x="462835" y="1037263"/>
            <a:ext cx="8517263" cy="4699303"/>
          </a:xfrm>
        </p:spPr>
        <p:txBody>
          <a:bodyPr/>
          <a:lstStyle/>
          <a:p>
            <a:pPr marL="0" indent="0">
              <a:buNone/>
            </a:pPr>
            <a:r>
              <a:rPr lang="en-US" sz="2000" dirty="0" smtClean="0"/>
              <a:t>Modifications or Substitution of </a:t>
            </a:r>
            <a:r>
              <a:rPr lang="en-US" sz="2000" u="sng" dirty="0" smtClean="0">
                <a:solidFill>
                  <a:srgbClr val="0070C0"/>
                </a:solidFill>
              </a:rPr>
              <a:t>Pavement Specifications </a:t>
            </a:r>
          </a:p>
          <a:p>
            <a:pPr marL="0" indent="0">
              <a:buNone/>
            </a:pPr>
            <a:r>
              <a:rPr lang="en-US" sz="1800" dirty="0" smtClean="0">
                <a:solidFill>
                  <a:srgbClr val="0070C0"/>
                </a:solidFill>
              </a:rPr>
              <a:t>&lt; 12,500 </a:t>
            </a:r>
            <a:r>
              <a:rPr lang="en-US" sz="1800" dirty="0">
                <a:solidFill>
                  <a:srgbClr val="0070C0"/>
                </a:solidFill>
              </a:rPr>
              <a:t>pounds gross </a:t>
            </a:r>
            <a:r>
              <a:rPr lang="en-US" sz="1800" dirty="0" smtClean="0">
                <a:solidFill>
                  <a:srgbClr val="0070C0"/>
                </a:solidFill>
              </a:rPr>
              <a:t>weight</a:t>
            </a:r>
          </a:p>
          <a:p>
            <a:pPr marL="0" indent="0">
              <a:buNone/>
            </a:pPr>
            <a:endParaRPr lang="en-US" sz="1800" dirty="0" smtClean="0"/>
          </a:p>
          <a:p>
            <a:pPr marL="0" indent="0">
              <a:buNone/>
            </a:pPr>
            <a:r>
              <a:rPr lang="en-US" sz="2000" dirty="0" smtClean="0"/>
              <a:t>State Pavement Specifications </a:t>
            </a:r>
            <a:r>
              <a:rPr lang="en-US" sz="1800" dirty="0" smtClean="0"/>
              <a:t>(MOS may be approved at ADO)</a:t>
            </a:r>
          </a:p>
          <a:p>
            <a:pPr marL="0" indent="0">
              <a:buNone/>
            </a:pPr>
            <a:endParaRPr lang="en-US" sz="1800" dirty="0" smtClean="0"/>
          </a:p>
          <a:p>
            <a:pPr>
              <a:spcAft>
                <a:spcPts val="1200"/>
              </a:spcAft>
            </a:pPr>
            <a:r>
              <a:rPr lang="en-US" sz="1600" dirty="0" smtClean="0"/>
              <a:t>Why </a:t>
            </a:r>
            <a:r>
              <a:rPr lang="en-US" sz="1600" dirty="0"/>
              <a:t>local materials can not meet specification? </a:t>
            </a:r>
            <a:r>
              <a:rPr lang="en-US" sz="1600" dirty="0" smtClean="0"/>
              <a:t>(gradation </a:t>
            </a:r>
            <a:r>
              <a:rPr lang="en-US" sz="1600" dirty="0"/>
              <a:t>or quality of </a:t>
            </a:r>
            <a:r>
              <a:rPr lang="en-US" sz="1600" dirty="0" smtClean="0"/>
              <a:t>materials)</a:t>
            </a:r>
          </a:p>
          <a:p>
            <a:pPr>
              <a:spcAft>
                <a:spcPts val="1200"/>
              </a:spcAft>
            </a:pPr>
            <a:r>
              <a:rPr lang="en-US" sz="1600" dirty="0" smtClean="0"/>
              <a:t>Will </a:t>
            </a:r>
            <a:r>
              <a:rPr lang="en-US" sz="1600" dirty="0"/>
              <a:t>methods be equal or better than FAA </a:t>
            </a:r>
            <a:r>
              <a:rPr lang="en-US" sz="1600" dirty="0" smtClean="0"/>
              <a:t>spec?</a:t>
            </a:r>
          </a:p>
          <a:p>
            <a:pPr>
              <a:spcAft>
                <a:spcPts val="1200"/>
              </a:spcAft>
            </a:pPr>
            <a:r>
              <a:rPr lang="en-US" sz="1600" dirty="0" smtClean="0"/>
              <a:t>If </a:t>
            </a:r>
            <a:r>
              <a:rPr lang="en-US" sz="1600" dirty="0"/>
              <a:t>substituting local </a:t>
            </a:r>
            <a:r>
              <a:rPr lang="en-US" sz="1600" dirty="0" smtClean="0"/>
              <a:t>material show where to </a:t>
            </a:r>
            <a:r>
              <a:rPr lang="en-US" sz="1600" dirty="0"/>
              <a:t>be used in pavement structure, attach FAARFIELD design report. </a:t>
            </a:r>
          </a:p>
          <a:p>
            <a:pPr>
              <a:spcAft>
                <a:spcPts val="1200"/>
              </a:spcAft>
            </a:pPr>
            <a:r>
              <a:rPr lang="en-US" sz="1600" dirty="0" smtClean="0"/>
              <a:t>Do Acceptance </a:t>
            </a:r>
            <a:r>
              <a:rPr lang="en-US" sz="1600" dirty="0"/>
              <a:t>and Testing Criteria meet </a:t>
            </a:r>
            <a:r>
              <a:rPr lang="en-US" sz="1600" dirty="0" smtClean="0"/>
              <a:t>FAA requirements?</a:t>
            </a:r>
            <a:endParaRPr lang="en-US" sz="1800" dirty="0"/>
          </a:p>
        </p:txBody>
      </p:sp>
      <p:sp>
        <p:nvSpPr>
          <p:cNvPr id="5" name="Slide Number Placeholder 3"/>
          <p:cNvSpPr>
            <a:spLocks noGrp="1"/>
          </p:cNvSpPr>
          <p:nvPr>
            <p:ph type="sldNum" sz="quarter" idx="12"/>
          </p:nvPr>
        </p:nvSpPr>
        <p:spPr>
          <a:xfrm>
            <a:off x="6636504" y="6248400"/>
            <a:ext cx="1905000" cy="457200"/>
          </a:xfrm>
        </p:spPr>
        <p:txBody>
          <a:bodyPr/>
          <a:lstStyle/>
          <a:p>
            <a:fld id="{78D3ABA1-EA94-43C0-B992-7CBCC31144F1}" type="slidenum">
              <a:rPr lang="en-US" smtClean="0"/>
              <a:pPr/>
              <a:t>21</a:t>
            </a:fld>
            <a:endParaRPr lang="en-US" dirty="0"/>
          </a:p>
        </p:txBody>
      </p:sp>
    </p:spTree>
    <p:extLst>
      <p:ext uri="{BB962C8B-B14F-4D97-AF65-F5344CB8AC3E}">
        <p14:creationId xmlns:p14="http://schemas.microsoft.com/office/powerpoint/2010/main" val="49209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
                                            <p:txEl>
                                              <p:pRg st="1" end="1"/>
                                            </p:txEl>
                                          </p:spTgt>
                                        </p:tgtEl>
                                        <p:attrNameLst>
                                          <p:attrName>style.visibility</p:attrName>
                                        </p:attrNameLst>
                                      </p:cBhvr>
                                      <p:to>
                                        <p:strVal val="visible"/>
                                      </p:to>
                                    </p:set>
                                    <p:animEffect transition="in" filter="circle(in)">
                                      <p:cBhvr>
                                        <p:cTn id="7" dur="2000"/>
                                        <p:tgtEl>
                                          <p:spTgt spid="6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
                                            <p:txEl>
                                              <p:pRg st="3" end="3"/>
                                            </p:txEl>
                                          </p:spTgt>
                                        </p:tgtEl>
                                        <p:attrNameLst>
                                          <p:attrName>style.visibility</p:attrName>
                                        </p:attrNameLst>
                                      </p:cBhvr>
                                      <p:to>
                                        <p:strVal val="visible"/>
                                      </p:to>
                                    </p:set>
                                    <p:animEffect transition="in" filter="barn(inVertical)">
                                      <p:cBhvr>
                                        <p:cTn id="12" dur="500"/>
                                        <p:tgtEl>
                                          <p:spTgt spid="6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1">
                                            <p:txEl>
                                              <p:pRg st="5" end="5"/>
                                            </p:txEl>
                                          </p:spTgt>
                                        </p:tgtEl>
                                        <p:attrNameLst>
                                          <p:attrName>style.visibility</p:attrName>
                                        </p:attrNameLst>
                                      </p:cBhvr>
                                      <p:to>
                                        <p:strVal val="visible"/>
                                      </p:to>
                                    </p:set>
                                    <p:animEffect transition="in" filter="fade">
                                      <p:cBhvr>
                                        <p:cTn id="17" dur="1000"/>
                                        <p:tgtEl>
                                          <p:spTgt spid="61">
                                            <p:txEl>
                                              <p:pRg st="5" end="5"/>
                                            </p:txEl>
                                          </p:spTgt>
                                        </p:tgtEl>
                                      </p:cBhvr>
                                    </p:animEffect>
                                    <p:anim calcmode="lin" valueType="num">
                                      <p:cBhvr>
                                        <p:cTn id="18" dur="1000" fill="hold"/>
                                        <p:tgtEl>
                                          <p:spTgt spid="61">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6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1">
                                            <p:txEl>
                                              <p:pRg st="6" end="6"/>
                                            </p:txEl>
                                          </p:spTgt>
                                        </p:tgtEl>
                                        <p:attrNameLst>
                                          <p:attrName>style.visibility</p:attrName>
                                        </p:attrNameLst>
                                      </p:cBhvr>
                                      <p:to>
                                        <p:strVal val="visible"/>
                                      </p:to>
                                    </p:set>
                                    <p:animEffect transition="in" filter="fade">
                                      <p:cBhvr>
                                        <p:cTn id="24" dur="1000"/>
                                        <p:tgtEl>
                                          <p:spTgt spid="61">
                                            <p:txEl>
                                              <p:pRg st="6" end="6"/>
                                            </p:txEl>
                                          </p:spTgt>
                                        </p:tgtEl>
                                      </p:cBhvr>
                                    </p:animEffect>
                                    <p:anim calcmode="lin" valueType="num">
                                      <p:cBhvr>
                                        <p:cTn id="25" dur="1000" fill="hold"/>
                                        <p:tgtEl>
                                          <p:spTgt spid="61">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6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1">
                                            <p:txEl>
                                              <p:pRg st="7" end="7"/>
                                            </p:txEl>
                                          </p:spTgt>
                                        </p:tgtEl>
                                        <p:attrNameLst>
                                          <p:attrName>style.visibility</p:attrName>
                                        </p:attrNameLst>
                                      </p:cBhvr>
                                      <p:to>
                                        <p:strVal val="visible"/>
                                      </p:to>
                                    </p:set>
                                    <p:animEffect transition="in" filter="fade">
                                      <p:cBhvr>
                                        <p:cTn id="31" dur="1000"/>
                                        <p:tgtEl>
                                          <p:spTgt spid="61">
                                            <p:txEl>
                                              <p:pRg st="7" end="7"/>
                                            </p:txEl>
                                          </p:spTgt>
                                        </p:tgtEl>
                                      </p:cBhvr>
                                    </p:animEffect>
                                    <p:anim calcmode="lin" valueType="num">
                                      <p:cBhvr>
                                        <p:cTn id="32" dur="1000" fill="hold"/>
                                        <p:tgtEl>
                                          <p:spTgt spid="61">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6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1">
                                            <p:txEl>
                                              <p:pRg st="8" end="8"/>
                                            </p:txEl>
                                          </p:spTgt>
                                        </p:tgtEl>
                                        <p:attrNameLst>
                                          <p:attrName>style.visibility</p:attrName>
                                        </p:attrNameLst>
                                      </p:cBhvr>
                                      <p:to>
                                        <p:strVal val="visible"/>
                                      </p:to>
                                    </p:set>
                                    <p:animEffect transition="in" filter="fade">
                                      <p:cBhvr>
                                        <p:cTn id="38" dur="1000"/>
                                        <p:tgtEl>
                                          <p:spTgt spid="61">
                                            <p:txEl>
                                              <p:pRg st="8" end="8"/>
                                            </p:txEl>
                                          </p:spTgt>
                                        </p:tgtEl>
                                      </p:cBhvr>
                                    </p:animEffect>
                                    <p:anim calcmode="lin" valueType="num">
                                      <p:cBhvr>
                                        <p:cTn id="39" dur="1000" fill="hold"/>
                                        <p:tgtEl>
                                          <p:spTgt spid="61">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6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740" y="163003"/>
            <a:ext cx="8427396" cy="609600"/>
          </a:xfrm>
        </p:spPr>
        <p:txBody>
          <a:bodyPr/>
          <a:lstStyle/>
          <a:p>
            <a:r>
              <a:rPr lang="en-US" dirty="0" smtClean="0"/>
              <a:t>Modification Of Standards (MOS)</a:t>
            </a:r>
            <a:endParaRPr lang="en-US" dirty="0"/>
          </a:p>
        </p:txBody>
      </p:sp>
      <p:sp>
        <p:nvSpPr>
          <p:cNvPr id="61" name="Content Placeholder 2"/>
          <p:cNvSpPr>
            <a:spLocks noGrp="1"/>
          </p:cNvSpPr>
          <p:nvPr>
            <p:ph idx="1"/>
          </p:nvPr>
        </p:nvSpPr>
        <p:spPr>
          <a:xfrm>
            <a:off x="462835" y="1037263"/>
            <a:ext cx="8527053" cy="3898105"/>
          </a:xfrm>
        </p:spPr>
        <p:txBody>
          <a:bodyPr/>
          <a:lstStyle/>
          <a:p>
            <a:pPr marL="0" indent="0">
              <a:buNone/>
            </a:pPr>
            <a:r>
              <a:rPr lang="en-US" sz="2000" dirty="0" smtClean="0"/>
              <a:t>Modifications or Substitution of </a:t>
            </a:r>
            <a:r>
              <a:rPr lang="en-US" sz="2000" u="sng" dirty="0" smtClean="0">
                <a:solidFill>
                  <a:srgbClr val="0070C0"/>
                </a:solidFill>
              </a:rPr>
              <a:t>Pavement Specifications </a:t>
            </a:r>
          </a:p>
          <a:p>
            <a:pPr marL="0" indent="0">
              <a:buNone/>
            </a:pPr>
            <a:r>
              <a:rPr lang="en-US" sz="1800" dirty="0" smtClean="0">
                <a:solidFill>
                  <a:srgbClr val="0070C0"/>
                </a:solidFill>
              </a:rPr>
              <a:t>&lt; 12,500 </a:t>
            </a:r>
            <a:r>
              <a:rPr lang="en-US" sz="1800" dirty="0">
                <a:solidFill>
                  <a:srgbClr val="0070C0"/>
                </a:solidFill>
              </a:rPr>
              <a:t>pounds gross </a:t>
            </a:r>
            <a:r>
              <a:rPr lang="en-US" sz="1800" dirty="0" smtClean="0">
                <a:solidFill>
                  <a:srgbClr val="0070C0"/>
                </a:solidFill>
              </a:rPr>
              <a:t>weight</a:t>
            </a:r>
          </a:p>
          <a:p>
            <a:pPr marL="0" indent="0">
              <a:buNone/>
            </a:pPr>
            <a:endParaRPr lang="en-US" sz="1800" dirty="0" smtClean="0"/>
          </a:p>
          <a:p>
            <a:pPr marL="0" indent="0">
              <a:buNone/>
            </a:pPr>
            <a:r>
              <a:rPr lang="en-US" sz="2000" dirty="0" smtClean="0"/>
              <a:t>P-403 </a:t>
            </a:r>
            <a:r>
              <a:rPr lang="en-US" sz="2000" dirty="0"/>
              <a:t>may be used in place of </a:t>
            </a:r>
            <a:r>
              <a:rPr lang="en-US" sz="2000" dirty="0" smtClean="0"/>
              <a:t>P-401</a:t>
            </a:r>
          </a:p>
          <a:p>
            <a:pPr marL="0" indent="0">
              <a:buNone/>
            </a:pPr>
            <a:endParaRPr lang="en-US" sz="2000" dirty="0"/>
          </a:p>
          <a:p>
            <a:pPr>
              <a:spcAft>
                <a:spcPts val="1200"/>
              </a:spcAft>
            </a:pPr>
            <a:r>
              <a:rPr lang="en-US" sz="1600" dirty="0"/>
              <a:t>No </a:t>
            </a:r>
            <a:r>
              <a:rPr lang="en-US" sz="1600" dirty="0" smtClean="0"/>
              <a:t>PWL: </a:t>
            </a:r>
            <a:r>
              <a:rPr lang="en-US" sz="1600" dirty="0"/>
              <a:t>Accepted or Remove &amp; Replace</a:t>
            </a:r>
          </a:p>
          <a:p>
            <a:pPr>
              <a:spcAft>
                <a:spcPts val="1200"/>
              </a:spcAft>
            </a:pPr>
            <a:r>
              <a:rPr lang="en-US" sz="1600" dirty="0" smtClean="0"/>
              <a:t>Density </a:t>
            </a:r>
            <a:r>
              <a:rPr lang="en-US" sz="1600" dirty="0"/>
              <a:t>Requirements </a:t>
            </a:r>
            <a:r>
              <a:rPr lang="en-US" sz="1600" dirty="0">
                <a:sym typeface="Wingdings" panose="05000000000000000000" pitchFamily="2" charset="2"/>
              </a:rPr>
              <a:t> </a:t>
            </a:r>
            <a:r>
              <a:rPr lang="en-US" sz="1600" dirty="0"/>
              <a:t> Mat: </a:t>
            </a:r>
            <a:r>
              <a:rPr lang="en-US" sz="1600" dirty="0" smtClean="0"/>
              <a:t>96% </a:t>
            </a:r>
            <a:r>
              <a:rPr lang="en-US" sz="1600" dirty="0"/>
              <a:t>vs </a:t>
            </a:r>
            <a:r>
              <a:rPr lang="en-US" sz="1600" dirty="0" smtClean="0"/>
              <a:t>96.3%, </a:t>
            </a:r>
            <a:r>
              <a:rPr lang="en-US" sz="1600" dirty="0"/>
              <a:t>Joint: </a:t>
            </a:r>
            <a:r>
              <a:rPr lang="en-US" sz="1600" dirty="0" smtClean="0"/>
              <a:t>94% </a:t>
            </a:r>
            <a:r>
              <a:rPr lang="en-US" sz="1600" dirty="0"/>
              <a:t>vs </a:t>
            </a:r>
            <a:r>
              <a:rPr lang="en-US" sz="1600" dirty="0" smtClean="0"/>
              <a:t>93.3%</a:t>
            </a:r>
          </a:p>
          <a:p>
            <a:pPr marL="0" indent="0">
              <a:spcAft>
                <a:spcPts val="1200"/>
              </a:spcAft>
              <a:buNone/>
            </a:pPr>
            <a:r>
              <a:rPr lang="en-US" sz="1600" dirty="0"/>
              <a:t>	</a:t>
            </a:r>
            <a:r>
              <a:rPr lang="en-US" sz="1600" b="0" i="1" dirty="0" smtClean="0"/>
              <a:t>P-403 averages density over each lot, no penalty for variations</a:t>
            </a:r>
          </a:p>
          <a:p>
            <a:pPr marL="0" indent="0">
              <a:spcAft>
                <a:spcPts val="1200"/>
              </a:spcAft>
              <a:buNone/>
            </a:pPr>
            <a:r>
              <a:rPr lang="en-US" sz="1600" b="0" i="1" dirty="0"/>
              <a:t>	</a:t>
            </a:r>
            <a:r>
              <a:rPr lang="en-US" sz="1600" b="0" i="1" dirty="0" smtClean="0"/>
              <a:t>Test Section is not required</a:t>
            </a:r>
            <a:endParaRPr lang="en-US" sz="1600" b="0" i="1" dirty="0"/>
          </a:p>
          <a:p>
            <a:pPr>
              <a:spcAft>
                <a:spcPts val="1200"/>
              </a:spcAft>
            </a:pPr>
            <a:r>
              <a:rPr lang="en-US" sz="1600" dirty="0" smtClean="0"/>
              <a:t>Air Voids </a:t>
            </a:r>
            <a:r>
              <a:rPr lang="en-US" sz="1600" dirty="0" smtClean="0">
                <a:sym typeface="Wingdings" panose="05000000000000000000" pitchFamily="2" charset="2"/>
              </a:rPr>
              <a:t> No Acceptance Criteria</a:t>
            </a:r>
            <a:endParaRPr lang="en-US" sz="1600" dirty="0" smtClean="0"/>
          </a:p>
          <a:p>
            <a:pPr marL="0" indent="0">
              <a:spcAft>
                <a:spcPts val="1200"/>
              </a:spcAft>
              <a:buNone/>
            </a:pPr>
            <a:r>
              <a:rPr lang="en-US" sz="1600" dirty="0"/>
              <a:t>	</a:t>
            </a:r>
            <a:endParaRPr lang="en-US" sz="1600" dirty="0"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8770" y="4484777"/>
            <a:ext cx="150495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bwMode="auto">
          <a:xfrm>
            <a:off x="386740" y="5155059"/>
            <a:ext cx="6730789" cy="694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2000" kern="0" dirty="0" smtClean="0">
                <a:solidFill>
                  <a:srgbClr val="FF0000"/>
                </a:solidFill>
              </a:rPr>
              <a:t>Following AC 150/5370-10 is ALWAYS AIP ELIGIBLE!</a:t>
            </a:r>
          </a:p>
          <a:p>
            <a:pPr marL="0" indent="0">
              <a:buFontTx/>
              <a:buNone/>
            </a:pPr>
            <a:endParaRPr lang="en-US" sz="2000" kern="0" dirty="0">
              <a:solidFill>
                <a:srgbClr val="FF0000"/>
              </a:solidFill>
            </a:endParaRPr>
          </a:p>
        </p:txBody>
      </p:sp>
      <p:sp>
        <p:nvSpPr>
          <p:cNvPr id="7" name="Slide Number Placeholder 3"/>
          <p:cNvSpPr>
            <a:spLocks noGrp="1"/>
          </p:cNvSpPr>
          <p:nvPr>
            <p:ph type="sldNum" sz="quarter" idx="12"/>
          </p:nvPr>
        </p:nvSpPr>
        <p:spPr>
          <a:xfrm>
            <a:off x="6636504" y="6248400"/>
            <a:ext cx="1905000" cy="457200"/>
          </a:xfrm>
        </p:spPr>
        <p:txBody>
          <a:bodyPr/>
          <a:lstStyle/>
          <a:p>
            <a:fld id="{78D3ABA1-EA94-43C0-B992-7CBCC31144F1}" type="slidenum">
              <a:rPr lang="en-US" smtClean="0"/>
              <a:pPr/>
              <a:t>22</a:t>
            </a:fld>
            <a:endParaRPr lang="en-US" dirty="0"/>
          </a:p>
        </p:txBody>
      </p:sp>
    </p:spTree>
    <p:extLst>
      <p:ext uri="{BB962C8B-B14F-4D97-AF65-F5344CB8AC3E}">
        <p14:creationId xmlns:p14="http://schemas.microsoft.com/office/powerpoint/2010/main" val="330178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
                                            <p:txEl>
                                              <p:pRg st="1" end="1"/>
                                            </p:txEl>
                                          </p:spTgt>
                                        </p:tgtEl>
                                        <p:attrNameLst>
                                          <p:attrName>style.visibility</p:attrName>
                                        </p:attrNameLst>
                                      </p:cBhvr>
                                      <p:to>
                                        <p:strVal val="visible"/>
                                      </p:to>
                                    </p:set>
                                    <p:animEffect transition="in" filter="barn(inVertical)">
                                      <p:cBhvr>
                                        <p:cTn id="7" dur="500"/>
                                        <p:tgtEl>
                                          <p:spTgt spid="6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
                                            <p:txEl>
                                              <p:pRg st="3" end="3"/>
                                            </p:txEl>
                                          </p:spTgt>
                                        </p:tgtEl>
                                        <p:attrNameLst>
                                          <p:attrName>style.visibility</p:attrName>
                                        </p:attrNameLst>
                                      </p:cBhvr>
                                      <p:to>
                                        <p:strVal val="visible"/>
                                      </p:to>
                                    </p:set>
                                    <p:animEffect transition="in" filter="barn(inVertical)">
                                      <p:cBhvr>
                                        <p:cTn id="12" dur="500"/>
                                        <p:tgtEl>
                                          <p:spTgt spid="6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1">
                                            <p:txEl>
                                              <p:pRg st="5" end="5"/>
                                            </p:txEl>
                                          </p:spTgt>
                                        </p:tgtEl>
                                        <p:attrNameLst>
                                          <p:attrName>style.visibility</p:attrName>
                                        </p:attrNameLst>
                                      </p:cBhvr>
                                      <p:to>
                                        <p:strVal val="visible"/>
                                      </p:to>
                                    </p:set>
                                    <p:animEffect transition="in" filter="fade">
                                      <p:cBhvr>
                                        <p:cTn id="17" dur="1000"/>
                                        <p:tgtEl>
                                          <p:spTgt spid="61">
                                            <p:txEl>
                                              <p:pRg st="5" end="5"/>
                                            </p:txEl>
                                          </p:spTgt>
                                        </p:tgtEl>
                                      </p:cBhvr>
                                    </p:animEffect>
                                    <p:anim calcmode="lin" valueType="num">
                                      <p:cBhvr>
                                        <p:cTn id="18" dur="1000" fill="hold"/>
                                        <p:tgtEl>
                                          <p:spTgt spid="61">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6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1">
                                            <p:txEl>
                                              <p:pRg st="6" end="6"/>
                                            </p:txEl>
                                          </p:spTgt>
                                        </p:tgtEl>
                                        <p:attrNameLst>
                                          <p:attrName>style.visibility</p:attrName>
                                        </p:attrNameLst>
                                      </p:cBhvr>
                                      <p:to>
                                        <p:strVal val="visible"/>
                                      </p:to>
                                    </p:set>
                                    <p:animEffect transition="in" filter="fade">
                                      <p:cBhvr>
                                        <p:cTn id="24" dur="1000"/>
                                        <p:tgtEl>
                                          <p:spTgt spid="61">
                                            <p:txEl>
                                              <p:pRg st="6" end="6"/>
                                            </p:txEl>
                                          </p:spTgt>
                                        </p:tgtEl>
                                      </p:cBhvr>
                                    </p:animEffect>
                                    <p:anim calcmode="lin" valueType="num">
                                      <p:cBhvr>
                                        <p:cTn id="25" dur="1000" fill="hold"/>
                                        <p:tgtEl>
                                          <p:spTgt spid="61">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6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1">
                                            <p:txEl>
                                              <p:pRg st="7" end="7"/>
                                            </p:txEl>
                                          </p:spTgt>
                                        </p:tgtEl>
                                        <p:attrNameLst>
                                          <p:attrName>style.visibility</p:attrName>
                                        </p:attrNameLst>
                                      </p:cBhvr>
                                      <p:to>
                                        <p:strVal val="visible"/>
                                      </p:to>
                                    </p:set>
                                    <p:animEffect transition="in" filter="fade">
                                      <p:cBhvr>
                                        <p:cTn id="31" dur="1000"/>
                                        <p:tgtEl>
                                          <p:spTgt spid="61">
                                            <p:txEl>
                                              <p:pRg st="7" end="7"/>
                                            </p:txEl>
                                          </p:spTgt>
                                        </p:tgtEl>
                                      </p:cBhvr>
                                    </p:animEffect>
                                    <p:anim calcmode="lin" valueType="num">
                                      <p:cBhvr>
                                        <p:cTn id="32" dur="1000" fill="hold"/>
                                        <p:tgtEl>
                                          <p:spTgt spid="61">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6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1">
                                            <p:txEl>
                                              <p:pRg st="8" end="8"/>
                                            </p:txEl>
                                          </p:spTgt>
                                        </p:tgtEl>
                                        <p:attrNameLst>
                                          <p:attrName>style.visibility</p:attrName>
                                        </p:attrNameLst>
                                      </p:cBhvr>
                                      <p:to>
                                        <p:strVal val="visible"/>
                                      </p:to>
                                    </p:set>
                                    <p:animEffect transition="in" filter="fade">
                                      <p:cBhvr>
                                        <p:cTn id="38" dur="1000"/>
                                        <p:tgtEl>
                                          <p:spTgt spid="61">
                                            <p:txEl>
                                              <p:pRg st="8" end="8"/>
                                            </p:txEl>
                                          </p:spTgt>
                                        </p:tgtEl>
                                      </p:cBhvr>
                                    </p:animEffect>
                                    <p:anim calcmode="lin" valueType="num">
                                      <p:cBhvr>
                                        <p:cTn id="39" dur="1000" fill="hold"/>
                                        <p:tgtEl>
                                          <p:spTgt spid="61">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6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61">
                                            <p:txEl>
                                              <p:pRg st="9" end="9"/>
                                            </p:txEl>
                                          </p:spTgt>
                                        </p:tgtEl>
                                        <p:attrNameLst>
                                          <p:attrName>style.visibility</p:attrName>
                                        </p:attrNameLst>
                                      </p:cBhvr>
                                      <p:to>
                                        <p:strVal val="visible"/>
                                      </p:to>
                                    </p:set>
                                    <p:animEffect transition="in" filter="fade">
                                      <p:cBhvr>
                                        <p:cTn id="45" dur="1000"/>
                                        <p:tgtEl>
                                          <p:spTgt spid="61">
                                            <p:txEl>
                                              <p:pRg st="9" end="9"/>
                                            </p:txEl>
                                          </p:spTgt>
                                        </p:tgtEl>
                                      </p:cBhvr>
                                    </p:animEffect>
                                    <p:anim calcmode="lin" valueType="num">
                                      <p:cBhvr>
                                        <p:cTn id="46" dur="1000" fill="hold"/>
                                        <p:tgtEl>
                                          <p:spTgt spid="61">
                                            <p:txEl>
                                              <p:pRg st="9" end="9"/>
                                            </p:txEl>
                                          </p:spTgt>
                                        </p:tgtEl>
                                        <p:attrNameLst>
                                          <p:attrName>ppt_x</p:attrName>
                                        </p:attrNameLst>
                                      </p:cBhvr>
                                      <p:tavLst>
                                        <p:tav tm="0">
                                          <p:val>
                                            <p:strVal val="#ppt_x"/>
                                          </p:val>
                                        </p:tav>
                                        <p:tav tm="100000">
                                          <p:val>
                                            <p:strVal val="#ppt_x"/>
                                          </p:val>
                                        </p:tav>
                                      </p:tavLst>
                                    </p:anim>
                                    <p:anim calcmode="lin" valueType="num">
                                      <p:cBhvr>
                                        <p:cTn id="47" dur="1000" fill="hold"/>
                                        <p:tgtEl>
                                          <p:spTgt spid="6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61">
                                            <p:txEl>
                                              <p:pRg st="10" end="10"/>
                                            </p:txEl>
                                          </p:spTgt>
                                        </p:tgtEl>
                                        <p:attrNameLst>
                                          <p:attrName>style.visibility</p:attrName>
                                        </p:attrNameLst>
                                      </p:cBhvr>
                                      <p:to>
                                        <p:strVal val="visible"/>
                                      </p:to>
                                    </p:set>
                                    <p:animEffect transition="in" filter="fade">
                                      <p:cBhvr>
                                        <p:cTn id="52" dur="1000"/>
                                        <p:tgtEl>
                                          <p:spTgt spid="61">
                                            <p:txEl>
                                              <p:pRg st="10" end="10"/>
                                            </p:txEl>
                                          </p:spTgt>
                                        </p:tgtEl>
                                      </p:cBhvr>
                                    </p:animEffect>
                                    <p:anim calcmode="lin" valueType="num">
                                      <p:cBhvr>
                                        <p:cTn id="53" dur="1000" fill="hold"/>
                                        <p:tgtEl>
                                          <p:spTgt spid="61">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61">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circle(in)">
                                      <p:cBhvr>
                                        <p:cTn id="59" dur="2000"/>
                                        <p:tgtEl>
                                          <p:spTgt spid="6"/>
                                        </p:tgtEl>
                                      </p:cBhvr>
                                    </p:animEffect>
                                  </p:childTnLst>
                                </p:cTn>
                              </p:par>
                              <p:par>
                                <p:cTn id="60" presetID="53" presetClass="entr" presetSubtype="16" fill="hold" nodeType="withEffect">
                                  <p:stCondLst>
                                    <p:cond delay="2000"/>
                                  </p:stCondLst>
                                  <p:childTnLst>
                                    <p:set>
                                      <p:cBhvr>
                                        <p:cTn id="61" dur="1" fill="hold">
                                          <p:stCondLst>
                                            <p:cond delay="0"/>
                                          </p:stCondLst>
                                        </p:cTn>
                                        <p:tgtEl>
                                          <p:spTgt spid="7170"/>
                                        </p:tgtEl>
                                        <p:attrNameLst>
                                          <p:attrName>style.visibility</p:attrName>
                                        </p:attrNameLst>
                                      </p:cBhvr>
                                      <p:to>
                                        <p:strVal val="visible"/>
                                      </p:to>
                                    </p:set>
                                    <p:anim calcmode="lin" valueType="num">
                                      <p:cBhvr>
                                        <p:cTn id="62" dur="500" fill="hold"/>
                                        <p:tgtEl>
                                          <p:spTgt spid="7170"/>
                                        </p:tgtEl>
                                        <p:attrNameLst>
                                          <p:attrName>ppt_w</p:attrName>
                                        </p:attrNameLst>
                                      </p:cBhvr>
                                      <p:tavLst>
                                        <p:tav tm="0">
                                          <p:val>
                                            <p:fltVal val="0"/>
                                          </p:val>
                                        </p:tav>
                                        <p:tav tm="100000">
                                          <p:val>
                                            <p:strVal val="#ppt_w"/>
                                          </p:val>
                                        </p:tav>
                                      </p:tavLst>
                                    </p:anim>
                                    <p:anim calcmode="lin" valueType="num">
                                      <p:cBhvr>
                                        <p:cTn id="63" dur="500" fill="hold"/>
                                        <p:tgtEl>
                                          <p:spTgt spid="7170"/>
                                        </p:tgtEl>
                                        <p:attrNameLst>
                                          <p:attrName>ppt_h</p:attrName>
                                        </p:attrNameLst>
                                      </p:cBhvr>
                                      <p:tavLst>
                                        <p:tav tm="0">
                                          <p:val>
                                            <p:fltVal val="0"/>
                                          </p:val>
                                        </p:tav>
                                        <p:tav tm="100000">
                                          <p:val>
                                            <p:strVal val="#ppt_h"/>
                                          </p:val>
                                        </p:tav>
                                      </p:tavLst>
                                    </p:anim>
                                    <p:animEffect transition="in" filter="fade">
                                      <p:cBhvr>
                                        <p:cTn id="64"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08625"/>
            <a:ext cx="9143999" cy="858023"/>
          </a:xfrm>
        </p:spPr>
        <p:txBody>
          <a:bodyPr/>
          <a:lstStyle/>
          <a:p>
            <a:pPr algn="ctr"/>
            <a:r>
              <a:rPr lang="en-US" dirty="0" smtClean="0"/>
              <a:t>4 Ways to Construct </a:t>
            </a:r>
            <a:br>
              <a:rPr lang="en-US" dirty="0" smtClean="0"/>
            </a:br>
            <a:r>
              <a:rPr lang="en-US" dirty="0" smtClean="0"/>
              <a:t>with Federal Funds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23</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1476012"/>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entagon 5"/>
          <p:cNvSpPr/>
          <p:nvPr/>
        </p:nvSpPr>
        <p:spPr bwMode="auto">
          <a:xfrm>
            <a:off x="2017986" y="1569280"/>
            <a:ext cx="6589987" cy="830997"/>
          </a:xfrm>
          <a:prstGeom prst="homePlate">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Specification</a:t>
            </a:r>
          </a:p>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I.A.W. AC 150/5370-10</a:t>
            </a:r>
            <a:endParaRPr kumimoji="0" lang="en-US" sz="2400" b="1" i="0" u="none" strike="noStrike" cap="none" normalizeH="0" baseline="0" dirty="0" smtClean="0">
              <a:ln>
                <a:noFill/>
              </a:ln>
              <a:solidFill>
                <a:schemeClr val="bg1"/>
              </a:solidFill>
              <a:effectLst/>
              <a:latin typeface="Arial" charset="0"/>
            </a:endParaRPr>
          </a:p>
        </p:txBody>
      </p:sp>
      <p:sp>
        <p:nvSpPr>
          <p:cNvPr id="14" name="Pentagon 13"/>
          <p:cNvSpPr/>
          <p:nvPr/>
        </p:nvSpPr>
        <p:spPr bwMode="auto">
          <a:xfrm>
            <a:off x="2017987" y="2584943"/>
            <a:ext cx="6589986" cy="830997"/>
          </a:xfrm>
          <a:prstGeom prst="homePlate">
            <a:avLst/>
          </a:prstGeom>
          <a:solidFill>
            <a:srgbClr val="00B0F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Modified Specification</a:t>
            </a:r>
          </a:p>
          <a:p>
            <a:pPr marL="0" marR="0" indent="0" algn="l" defTabSz="914400" rtl="0" eaLnBrk="1" fontAlgn="base" latinLnBrk="0" hangingPunct="1">
              <a:lnSpc>
                <a:spcPct val="100000"/>
              </a:lnSpc>
              <a:spcBef>
                <a:spcPts val="0"/>
              </a:spcBef>
              <a:spcAft>
                <a:spcPct val="0"/>
              </a:spcAft>
              <a:buClrTx/>
              <a:buSzTx/>
              <a:buNone/>
              <a:tabLst/>
            </a:pPr>
            <a:r>
              <a:rPr kumimoji="0" lang="en-US" sz="2400" b="1" i="0" u="none" strike="noStrike" cap="none" normalizeH="0" baseline="0" dirty="0" smtClean="0">
                <a:ln>
                  <a:noFill/>
                </a:ln>
                <a:solidFill>
                  <a:schemeClr val="bg1"/>
                </a:solidFill>
                <a:effectLst/>
                <a:latin typeface="Arial" charset="0"/>
              </a:rPr>
              <a:t>I.A.W. FAA Order 5300.1F</a:t>
            </a:r>
          </a:p>
        </p:txBody>
      </p:sp>
      <p:sp>
        <p:nvSpPr>
          <p:cNvPr id="15" name="Pentagon 14"/>
          <p:cNvSpPr/>
          <p:nvPr/>
        </p:nvSpPr>
        <p:spPr bwMode="auto">
          <a:xfrm>
            <a:off x="2017988" y="3644672"/>
            <a:ext cx="6589986" cy="830997"/>
          </a:xfrm>
          <a:prstGeom prst="homePlate">
            <a:avLst/>
          </a:prstGeom>
          <a:solidFill>
            <a:srgbClr val="00B05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Highway Spec.</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47114 </a:t>
            </a:r>
            <a:endParaRPr kumimoji="0" lang="en-US" sz="2400" b="1" i="0" u="none" strike="noStrike" cap="none" normalizeH="0" baseline="0" dirty="0" smtClean="0">
              <a:ln>
                <a:noFill/>
              </a:ln>
              <a:solidFill>
                <a:schemeClr val="bg1"/>
              </a:solidFill>
              <a:effectLst/>
              <a:latin typeface="Arial" charset="0"/>
            </a:endParaRPr>
          </a:p>
        </p:txBody>
      </p:sp>
      <p:sp>
        <p:nvSpPr>
          <p:cNvPr id="16" name="Pentagon 15"/>
          <p:cNvSpPr/>
          <p:nvPr/>
        </p:nvSpPr>
        <p:spPr bwMode="auto">
          <a:xfrm>
            <a:off x="2017988" y="4685334"/>
            <a:ext cx="6589983" cy="830997"/>
          </a:xfrm>
          <a:prstGeom prst="homePlate">
            <a:avLst/>
          </a:prstGeom>
          <a:solidFill>
            <a:srgbClr val="00206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0"/>
              </a:spcBef>
              <a:spcAft>
                <a:spcPct val="0"/>
              </a:spcAft>
              <a:buClrTx/>
              <a:buSzTx/>
              <a:buNone/>
              <a:tabLst/>
            </a:pPr>
            <a:r>
              <a:rPr lang="en-US" b="1" dirty="0" smtClean="0">
                <a:solidFill>
                  <a:schemeClr val="bg1"/>
                </a:solidFill>
              </a:rPr>
              <a:t>FAA Approved State Standard</a:t>
            </a:r>
          </a:p>
          <a:p>
            <a:pPr>
              <a:spcBef>
                <a:spcPts val="0"/>
              </a:spcBef>
              <a:buNone/>
            </a:pPr>
            <a:r>
              <a:rPr kumimoji="0" lang="en-US" sz="2400" b="1" i="0" u="none" strike="noStrike" cap="none" normalizeH="0" baseline="0" dirty="0" smtClean="0">
                <a:ln>
                  <a:noFill/>
                </a:ln>
                <a:solidFill>
                  <a:schemeClr val="bg1"/>
                </a:solidFill>
                <a:effectLst/>
                <a:latin typeface="Arial" charset="0"/>
              </a:rPr>
              <a:t>I.A.W</a:t>
            </a:r>
            <a:r>
              <a:rPr lang="en-US" b="1" dirty="0">
                <a:solidFill>
                  <a:schemeClr val="bg1"/>
                </a:solidFill>
              </a:rPr>
              <a:t>. 49 U.S. Code § 47105 </a:t>
            </a:r>
            <a:endParaRPr kumimoji="0" lang="en-US" sz="2400" b="1" i="0" u="none" strike="noStrike" cap="none" normalizeH="0" baseline="0" dirty="0" smtClean="0">
              <a:ln>
                <a:noFill/>
              </a:ln>
              <a:solidFill>
                <a:schemeClr val="bg1"/>
              </a:solidFill>
              <a:effectLst/>
              <a:latin typeface="Arial" charset="0"/>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2491675"/>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3551404"/>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152" y="4592066"/>
            <a:ext cx="1017532" cy="101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bwMode="auto">
          <a:xfrm>
            <a:off x="534235" y="1450112"/>
            <a:ext cx="8213834" cy="3108960"/>
          </a:xfrm>
          <a:prstGeom prst="rect">
            <a:avLst/>
          </a:prstGeom>
          <a:solidFill>
            <a:schemeClr val="bg1">
              <a:alpha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15604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1"/>
            <a:ext cx="9144000" cy="6035040"/>
          </a:xfrm>
          <a:prstGeom prst="rect">
            <a:avLst/>
          </a:prstGeom>
          <a:blipFill dpi="0" rotWithShape="1">
            <a:blip r:embed="rId3">
              <a:alphaModFix amt="15000"/>
            </a:blip>
            <a:srcRect/>
            <a:stretch>
              <a:fillRect/>
            </a:stretch>
          </a:blip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 name="Slide Number Placeholder 3"/>
          <p:cNvSpPr>
            <a:spLocks noGrp="1"/>
          </p:cNvSpPr>
          <p:nvPr>
            <p:ph type="sldNum" sz="quarter" idx="12"/>
          </p:nvPr>
        </p:nvSpPr>
        <p:spPr/>
        <p:txBody>
          <a:bodyPr/>
          <a:lstStyle/>
          <a:p>
            <a:fld id="{78D3ABA1-EA94-43C0-B992-7CBCC31144F1}" type="slidenum">
              <a:rPr lang="en-US" smtClean="0"/>
              <a:pPr/>
              <a:t>24</a:t>
            </a:fld>
            <a:endParaRPr lang="en-US" dirty="0"/>
          </a:p>
        </p:txBody>
      </p:sp>
      <p:sp>
        <p:nvSpPr>
          <p:cNvPr id="5" name="Rectangle 4"/>
          <p:cNvSpPr/>
          <p:nvPr/>
        </p:nvSpPr>
        <p:spPr>
          <a:xfrm>
            <a:off x="0" y="228599"/>
            <a:ext cx="9144000" cy="3662541"/>
          </a:xfrm>
          <a:prstGeom prst="rect">
            <a:avLst/>
          </a:prstGeom>
        </p:spPr>
        <p:txBody>
          <a:bodyPr wrap="square">
            <a:spAutoFit/>
          </a:bodyPr>
          <a:lstStyle/>
          <a:p>
            <a:pPr marL="0" marR="0" algn="ctr">
              <a:spcBef>
                <a:spcPts val="225"/>
              </a:spcBef>
              <a:spcAft>
                <a:spcPts val="750"/>
              </a:spcAft>
              <a:buNone/>
            </a:pPr>
            <a:r>
              <a:rPr lang="en-US" sz="3200" b="1" kern="1800" dirty="0">
                <a:solidFill>
                  <a:srgbClr val="B31B1B"/>
                </a:solidFill>
                <a:latin typeface="+mn-lt"/>
                <a:ea typeface="Times New Roman"/>
                <a:cs typeface="Times New Roman"/>
              </a:rPr>
              <a:t>49 U.S. Code § 47105 </a:t>
            </a:r>
            <a:r>
              <a:rPr lang="en-US" sz="3200" b="1" kern="1800" dirty="0" smtClean="0">
                <a:solidFill>
                  <a:srgbClr val="B31B1B"/>
                </a:solidFill>
                <a:latin typeface="+mn-lt"/>
                <a:ea typeface="Times New Roman"/>
                <a:cs typeface="Times New Roman"/>
              </a:rPr>
              <a:t>– </a:t>
            </a:r>
            <a:r>
              <a:rPr lang="en-US" sz="2700" b="1" kern="1800" dirty="0" smtClean="0">
                <a:solidFill>
                  <a:srgbClr val="B31B1B"/>
                </a:solidFill>
                <a:latin typeface="+mn-lt"/>
                <a:ea typeface="Times New Roman"/>
                <a:cs typeface="Times New Roman"/>
              </a:rPr>
              <a:t>Project Grant Applications</a:t>
            </a:r>
          </a:p>
          <a:p>
            <a:pPr marL="0" marR="0">
              <a:spcBef>
                <a:spcPts val="225"/>
              </a:spcBef>
              <a:spcAft>
                <a:spcPts val="750"/>
              </a:spcAft>
              <a:buNone/>
            </a:pPr>
            <a:endParaRPr lang="en-US" dirty="0">
              <a:latin typeface="+mn-lt"/>
              <a:ea typeface="Calibri"/>
              <a:cs typeface="Times New Roman"/>
            </a:endParaRPr>
          </a:p>
          <a:p>
            <a:pPr marL="0" marR="0">
              <a:lnSpc>
                <a:spcPct val="115000"/>
              </a:lnSpc>
              <a:spcBef>
                <a:spcPts val="0"/>
              </a:spcBef>
              <a:spcAft>
                <a:spcPts val="1000"/>
              </a:spcAft>
              <a:buNone/>
            </a:pPr>
            <a:r>
              <a:rPr lang="en-US" sz="2000" dirty="0">
                <a:latin typeface="+mn-lt"/>
                <a:ea typeface="Calibri"/>
                <a:cs typeface="Times New Roman"/>
              </a:rPr>
              <a:t>(c) State Standards for Airport Development.— The Secretary </a:t>
            </a:r>
            <a:r>
              <a:rPr lang="en-US" sz="2000" u="sng" dirty="0">
                <a:solidFill>
                  <a:srgbClr val="FF0000"/>
                </a:solidFill>
                <a:latin typeface="+mn-lt"/>
                <a:ea typeface="Calibri"/>
                <a:cs typeface="Times New Roman"/>
              </a:rPr>
              <a:t>may</a:t>
            </a:r>
            <a:r>
              <a:rPr lang="en-US" sz="2000" dirty="0">
                <a:solidFill>
                  <a:srgbClr val="FF0000"/>
                </a:solidFill>
                <a:latin typeface="+mn-lt"/>
                <a:ea typeface="Calibri"/>
                <a:cs typeface="Times New Roman"/>
              </a:rPr>
              <a:t> </a:t>
            </a:r>
            <a:r>
              <a:rPr lang="en-US" sz="2000" dirty="0">
                <a:latin typeface="+mn-lt"/>
                <a:ea typeface="Calibri"/>
                <a:cs typeface="Times New Roman"/>
              </a:rPr>
              <a:t>approve standards </a:t>
            </a:r>
            <a:r>
              <a:rPr lang="en-US" sz="2000" dirty="0" smtClean="0">
                <a:latin typeface="+mn-lt"/>
                <a:ea typeface="Calibri"/>
                <a:cs typeface="Times New Roman"/>
              </a:rPr>
              <a:t>that </a:t>
            </a:r>
            <a:r>
              <a:rPr lang="en-US" sz="2000" dirty="0">
                <a:latin typeface="+mn-lt"/>
                <a:ea typeface="Calibri"/>
                <a:cs typeface="Times New Roman"/>
              </a:rPr>
              <a:t>a State prescribes for airport development at </a:t>
            </a:r>
            <a:r>
              <a:rPr lang="en-US" sz="2000" dirty="0">
                <a:highlight>
                  <a:srgbClr val="FFFF00"/>
                </a:highlight>
                <a:latin typeface="+mn-lt"/>
                <a:ea typeface="Calibri"/>
                <a:cs typeface="Times New Roman"/>
              </a:rPr>
              <a:t>nonprimary public-use airports</a:t>
            </a:r>
            <a:r>
              <a:rPr lang="en-US" sz="2000" dirty="0">
                <a:latin typeface="+mn-lt"/>
                <a:ea typeface="Calibri"/>
                <a:cs typeface="Times New Roman"/>
              </a:rPr>
              <a:t> in the State. On approval under this subsection, a State’s standards apply to the nonprimary public-use airports in the State instead of the comparable standards prescribed by the Secretary under subsection (b)(3) of this section. The Secretary, or the State with the approval of the Secretary, may revise standards approved under this subsection.</a:t>
            </a:r>
            <a:endParaRPr lang="en-US" sz="2000" dirty="0">
              <a:effectLst/>
              <a:latin typeface="+mn-lt"/>
              <a:ea typeface="Calibri"/>
              <a:cs typeface="Times New Roman"/>
            </a:endParaRPr>
          </a:p>
        </p:txBody>
      </p:sp>
      <p:pic>
        <p:nvPicPr>
          <p:cNvPr id="1026" name="Picture 2" descr="http://www.jewishvirtuallibrary.org/jsource/images/us-map2.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4315" y="3891140"/>
            <a:ext cx="3235369" cy="202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774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467" y="172472"/>
            <a:ext cx="8472488" cy="609600"/>
          </a:xfrm>
        </p:spPr>
        <p:txBody>
          <a:bodyPr/>
          <a:lstStyle/>
          <a:p>
            <a:pPr algn="ctr"/>
            <a:r>
              <a:rPr lang="en-US" dirty="0" smtClean="0"/>
              <a:t>General Provisions</a:t>
            </a:r>
            <a:endParaRPr lang="en-US" dirty="0"/>
          </a:p>
        </p:txBody>
      </p:sp>
      <p:sp>
        <p:nvSpPr>
          <p:cNvPr id="4" name="Slide Number Placeholder 3"/>
          <p:cNvSpPr>
            <a:spLocks noGrp="1"/>
          </p:cNvSpPr>
          <p:nvPr>
            <p:ph type="sldNum" sz="quarter" idx="12"/>
          </p:nvPr>
        </p:nvSpPr>
        <p:spPr>
          <a:xfrm>
            <a:off x="6159915" y="5551283"/>
            <a:ext cx="1905000" cy="457200"/>
          </a:xfrm>
        </p:spPr>
        <p:txBody>
          <a:bodyPr/>
          <a:lstStyle/>
          <a:p>
            <a:fld id="{78D3ABA1-EA94-43C0-B992-7CBCC31144F1}" type="slidenum">
              <a:rPr lang="en-US" smtClean="0"/>
              <a:pPr/>
              <a:t>25</a:t>
            </a:fld>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643" y="864829"/>
            <a:ext cx="6635736" cy="4623474"/>
          </a:xfrm>
          <a:prstGeom prst="rect">
            <a:avLst/>
          </a:prstGeom>
          <a:ln>
            <a:noFill/>
          </a:ln>
          <a:effectLst>
            <a:outerShdw blurRad="292100" dist="139700" dir="2700000" algn="tl" rotWithShape="0">
              <a:srgbClr val="333333">
                <a:alpha val="65000"/>
              </a:srgbClr>
            </a:outerShdw>
          </a:effectLst>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043" y="1017229"/>
            <a:ext cx="6635736" cy="4623474"/>
          </a:xfrm>
          <a:prstGeom prst="rect">
            <a:avLst/>
          </a:prstGeom>
          <a:ln>
            <a:noFill/>
          </a:ln>
          <a:effectLst>
            <a:outerShdw blurRad="292100" dist="139700" dir="2700000" algn="tl" rotWithShape="0">
              <a:srgbClr val="333333">
                <a:alpha val="65000"/>
              </a:srgbClr>
            </a:outerShdw>
          </a:effectLst>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443" y="1169629"/>
            <a:ext cx="6635736" cy="4623474"/>
          </a:xfrm>
          <a:prstGeom prst="rect">
            <a:avLst/>
          </a:prstGeom>
          <a:ln>
            <a:noFill/>
          </a:ln>
          <a:effectLst>
            <a:outerShdw blurRad="292100" dist="139700" dir="2700000" algn="tl" rotWithShape="0">
              <a:srgbClr val="333333">
                <a:alpha val="65000"/>
              </a:srgbClr>
            </a:outerShdw>
          </a:effectLst>
        </p:spPr>
      </p:pic>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2843" y="1322029"/>
            <a:ext cx="6635736" cy="4623474"/>
          </a:xfrm>
          <a:prstGeom prst="rect">
            <a:avLst/>
          </a:prstGeom>
          <a:ln>
            <a:noFill/>
          </a:ln>
          <a:effectLst>
            <a:outerShdw blurRad="292100" dist="139700" dir="2700000" algn="tl" rotWithShape="0">
              <a:srgbClr val="333333">
                <a:alpha val="65000"/>
              </a:srgbClr>
            </a:outerShdw>
          </a:effectLst>
        </p:spPr>
      </p:pic>
      <p:pic>
        <p:nvPicPr>
          <p:cNvPr id="10" name="Picture 9"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243" y="1474429"/>
            <a:ext cx="6635736" cy="4623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219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354" y="657100"/>
            <a:ext cx="8050213" cy="4391025"/>
          </a:xfrm>
        </p:spPr>
        <p:txBody>
          <a:bodyPr/>
          <a:lstStyle/>
          <a:p>
            <a:pPr marL="0" indent="0">
              <a:buNone/>
            </a:pPr>
            <a:r>
              <a:rPr lang="en-US" b="0" i="1" dirty="0" smtClean="0"/>
              <a:t>“Modifications </a:t>
            </a:r>
            <a:r>
              <a:rPr lang="en-US" b="0" i="1" dirty="0"/>
              <a:t>to the general provisions of AC 150/5370-10, Standards for Specifying Construction of Airports, should be made </a:t>
            </a:r>
            <a:r>
              <a:rPr lang="en-US" b="0" i="1" dirty="0">
                <a:solidFill>
                  <a:srgbClr val="FF0000"/>
                </a:solidFill>
              </a:rPr>
              <a:t>only</a:t>
            </a:r>
            <a:r>
              <a:rPr lang="en-US" b="0" i="1" dirty="0"/>
              <a:t> to make them consistent with local laws and regulations</a:t>
            </a:r>
            <a:r>
              <a:rPr lang="en-US" b="0" i="1" dirty="0" smtClean="0"/>
              <a:t>.”</a:t>
            </a:r>
          </a:p>
          <a:p>
            <a:pPr marL="0" indent="0">
              <a:buNone/>
            </a:pPr>
            <a:endParaRPr lang="en-US" i="1" dirty="0"/>
          </a:p>
          <a:p>
            <a:pPr marL="0" indent="0" algn="r">
              <a:buNone/>
            </a:pPr>
            <a:r>
              <a:rPr lang="en-US" b="0" dirty="0" smtClean="0"/>
              <a:t>- FAA Order 5300.1F</a:t>
            </a:r>
            <a:endParaRPr lang="en-US" b="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26</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334" y="4028886"/>
            <a:ext cx="2628900"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47269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454899" y="6248400"/>
            <a:ext cx="1101265" cy="457200"/>
          </a:xfrm>
          <a:prstGeom prst="rect">
            <a:avLst/>
          </a:prstGeom>
        </p:spPr>
        <p:txBody>
          <a:bodyPr/>
          <a:lstStyle/>
          <a:p>
            <a:fld id="{74438B1A-AF1B-4C8B-993E-1BADE62A2451}" type="slidenum">
              <a:rPr lang="en-US" smtClean="0"/>
              <a:pPr/>
              <a:t>27</a:t>
            </a:fld>
            <a:endParaRPr lang="en-US" dirty="0"/>
          </a:p>
        </p:txBody>
      </p:sp>
      <p:sp>
        <p:nvSpPr>
          <p:cNvPr id="61" name="Content Placeholder 2"/>
          <p:cNvSpPr>
            <a:spLocks noGrp="1"/>
          </p:cNvSpPr>
          <p:nvPr>
            <p:ph idx="1"/>
          </p:nvPr>
        </p:nvSpPr>
        <p:spPr>
          <a:xfrm>
            <a:off x="452561" y="1037263"/>
            <a:ext cx="8517263" cy="4654619"/>
          </a:xfrm>
        </p:spPr>
        <p:txBody>
          <a:bodyPr/>
          <a:lstStyle/>
          <a:p>
            <a:pPr>
              <a:spcBef>
                <a:spcPts val="1800"/>
              </a:spcBef>
            </a:pPr>
            <a:endParaRPr lang="en-US" sz="2000" dirty="0" smtClean="0">
              <a:solidFill>
                <a:srgbClr val="0070C0"/>
              </a:solidFill>
            </a:endParaRPr>
          </a:p>
          <a:p>
            <a:pPr>
              <a:spcBef>
                <a:spcPts val="1800"/>
              </a:spcBef>
            </a:pPr>
            <a:r>
              <a:rPr lang="en-US" sz="2000" b="0" dirty="0" smtClean="0">
                <a:solidFill>
                  <a:srgbClr val="0070C0"/>
                </a:solidFill>
              </a:rPr>
              <a:t>Can </a:t>
            </a:r>
            <a:r>
              <a:rPr lang="en-US" sz="2000" b="0" dirty="0">
                <a:solidFill>
                  <a:srgbClr val="0070C0"/>
                </a:solidFill>
              </a:rPr>
              <a:t>be modified to meet </a:t>
            </a:r>
            <a:r>
              <a:rPr lang="en-US" sz="2000" b="0" dirty="0" smtClean="0">
                <a:solidFill>
                  <a:srgbClr val="0070C0"/>
                </a:solidFill>
              </a:rPr>
              <a:t>State or local provisions, </a:t>
            </a:r>
            <a:r>
              <a:rPr lang="en-US" sz="2000" b="0" dirty="0">
                <a:solidFill>
                  <a:srgbClr val="0070C0"/>
                </a:solidFill>
              </a:rPr>
              <a:t>however does not relieve need to follow Federal Regulations</a:t>
            </a:r>
          </a:p>
          <a:p>
            <a:pPr>
              <a:spcBef>
                <a:spcPts val="1800"/>
              </a:spcBef>
            </a:pPr>
            <a:r>
              <a:rPr lang="en-US" sz="2000" b="0" dirty="0">
                <a:solidFill>
                  <a:srgbClr val="0070C0"/>
                </a:solidFill>
              </a:rPr>
              <a:t>Must not change the intent</a:t>
            </a:r>
          </a:p>
          <a:p>
            <a:pPr>
              <a:spcBef>
                <a:spcPts val="1800"/>
              </a:spcBef>
            </a:pPr>
            <a:r>
              <a:rPr lang="en-US" sz="2000" b="0" dirty="0">
                <a:solidFill>
                  <a:srgbClr val="0070C0"/>
                </a:solidFill>
              </a:rPr>
              <a:t>Changes due to local law/regulation permitted</a:t>
            </a:r>
          </a:p>
          <a:p>
            <a:pPr>
              <a:spcBef>
                <a:spcPts val="1800"/>
              </a:spcBef>
            </a:pPr>
            <a:r>
              <a:rPr lang="en-US" sz="2000" b="0" dirty="0">
                <a:solidFill>
                  <a:srgbClr val="0070C0"/>
                </a:solidFill>
              </a:rPr>
              <a:t>Need to show modifications with track changes on for MOS submittal</a:t>
            </a:r>
          </a:p>
          <a:p>
            <a:pPr>
              <a:spcBef>
                <a:spcPts val="1800"/>
              </a:spcBef>
            </a:pPr>
            <a:r>
              <a:rPr lang="en-US" sz="2000" b="0" dirty="0">
                <a:solidFill>
                  <a:srgbClr val="0070C0"/>
                </a:solidFill>
              </a:rPr>
              <a:t>May use FAA General Provisions and supplemental sections for </a:t>
            </a:r>
            <a:r>
              <a:rPr lang="en-US" sz="2000" b="0" dirty="0" smtClean="0">
                <a:solidFill>
                  <a:srgbClr val="0070C0"/>
                </a:solidFill>
              </a:rPr>
              <a:t>local requirements as long as the FAA provisions govern.                            (No MOS submittal is required)</a:t>
            </a:r>
            <a:endParaRPr lang="en-US" sz="2000" b="0" dirty="0">
              <a:solidFill>
                <a:srgbClr val="0070C0"/>
              </a:solidFill>
            </a:endParaRPr>
          </a:p>
        </p:txBody>
      </p:sp>
      <p:sp>
        <p:nvSpPr>
          <p:cNvPr id="6" name="Title 1"/>
          <p:cNvSpPr txBox="1">
            <a:spLocks/>
          </p:cNvSpPr>
          <p:nvPr/>
        </p:nvSpPr>
        <p:spPr bwMode="auto">
          <a:xfrm>
            <a:off x="382242" y="33116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smtClean="0"/>
              <a:t>Request to Modify General Provisions</a:t>
            </a:r>
            <a:endParaRPr lang="en-US" sz="3600" kern="0" dirty="0"/>
          </a:p>
        </p:txBody>
      </p:sp>
    </p:spTree>
    <p:extLst>
      <p:ext uri="{BB962C8B-B14F-4D97-AF65-F5344CB8AC3E}">
        <p14:creationId xmlns:p14="http://schemas.microsoft.com/office/powerpoint/2010/main" val="247729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
                                            <p:txEl>
                                              <p:pRg st="1" end="1"/>
                                            </p:txEl>
                                          </p:spTgt>
                                        </p:tgtEl>
                                        <p:attrNameLst>
                                          <p:attrName>style.visibility</p:attrName>
                                        </p:attrNameLst>
                                      </p:cBhvr>
                                      <p:to>
                                        <p:strVal val="visible"/>
                                      </p:to>
                                    </p:set>
                                    <p:animEffect transition="in" filter="fade">
                                      <p:cBhvr>
                                        <p:cTn id="7" dur="1000"/>
                                        <p:tgtEl>
                                          <p:spTgt spid="61">
                                            <p:txEl>
                                              <p:pRg st="1" end="1"/>
                                            </p:txEl>
                                          </p:spTgt>
                                        </p:tgtEl>
                                      </p:cBhvr>
                                    </p:animEffect>
                                    <p:anim calcmode="lin" valueType="num">
                                      <p:cBhvr>
                                        <p:cTn id="8" dur="1000" fill="hold"/>
                                        <p:tgtEl>
                                          <p:spTgt spid="6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
                                            <p:txEl>
                                              <p:pRg st="2" end="2"/>
                                            </p:txEl>
                                          </p:spTgt>
                                        </p:tgtEl>
                                        <p:attrNameLst>
                                          <p:attrName>style.visibility</p:attrName>
                                        </p:attrNameLst>
                                      </p:cBhvr>
                                      <p:to>
                                        <p:strVal val="visible"/>
                                      </p:to>
                                    </p:set>
                                    <p:animEffect transition="in" filter="fade">
                                      <p:cBhvr>
                                        <p:cTn id="14" dur="1000"/>
                                        <p:tgtEl>
                                          <p:spTgt spid="61">
                                            <p:txEl>
                                              <p:pRg st="2" end="2"/>
                                            </p:txEl>
                                          </p:spTgt>
                                        </p:tgtEl>
                                      </p:cBhvr>
                                    </p:animEffect>
                                    <p:anim calcmode="lin" valueType="num">
                                      <p:cBhvr>
                                        <p:cTn id="15" dur="1000" fill="hold"/>
                                        <p:tgtEl>
                                          <p:spTgt spid="6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1">
                                            <p:txEl>
                                              <p:pRg st="3" end="3"/>
                                            </p:txEl>
                                          </p:spTgt>
                                        </p:tgtEl>
                                        <p:attrNameLst>
                                          <p:attrName>style.visibility</p:attrName>
                                        </p:attrNameLst>
                                      </p:cBhvr>
                                      <p:to>
                                        <p:strVal val="visible"/>
                                      </p:to>
                                    </p:set>
                                    <p:animEffect transition="in" filter="fade">
                                      <p:cBhvr>
                                        <p:cTn id="21" dur="1000"/>
                                        <p:tgtEl>
                                          <p:spTgt spid="61">
                                            <p:txEl>
                                              <p:pRg st="3" end="3"/>
                                            </p:txEl>
                                          </p:spTgt>
                                        </p:tgtEl>
                                      </p:cBhvr>
                                    </p:animEffect>
                                    <p:anim calcmode="lin" valueType="num">
                                      <p:cBhvr>
                                        <p:cTn id="22" dur="1000" fill="hold"/>
                                        <p:tgtEl>
                                          <p:spTgt spid="6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1">
                                            <p:txEl>
                                              <p:pRg st="4" end="4"/>
                                            </p:txEl>
                                          </p:spTgt>
                                        </p:tgtEl>
                                        <p:attrNameLst>
                                          <p:attrName>style.visibility</p:attrName>
                                        </p:attrNameLst>
                                      </p:cBhvr>
                                      <p:to>
                                        <p:strVal val="visible"/>
                                      </p:to>
                                    </p:set>
                                    <p:animEffect transition="in" filter="fade">
                                      <p:cBhvr>
                                        <p:cTn id="28" dur="1000"/>
                                        <p:tgtEl>
                                          <p:spTgt spid="61">
                                            <p:txEl>
                                              <p:pRg st="4" end="4"/>
                                            </p:txEl>
                                          </p:spTgt>
                                        </p:tgtEl>
                                      </p:cBhvr>
                                    </p:animEffect>
                                    <p:anim calcmode="lin" valueType="num">
                                      <p:cBhvr>
                                        <p:cTn id="29" dur="1000" fill="hold"/>
                                        <p:tgtEl>
                                          <p:spTgt spid="6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1">
                                            <p:txEl>
                                              <p:pRg st="5" end="5"/>
                                            </p:txEl>
                                          </p:spTgt>
                                        </p:tgtEl>
                                        <p:attrNameLst>
                                          <p:attrName>style.visibility</p:attrName>
                                        </p:attrNameLst>
                                      </p:cBhvr>
                                      <p:to>
                                        <p:strVal val="visible"/>
                                      </p:to>
                                    </p:set>
                                    <p:anim calcmode="lin" valueType="num">
                                      <p:cBhvr>
                                        <p:cTn id="35" dur="500" fill="hold"/>
                                        <p:tgtEl>
                                          <p:spTgt spid="61">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61">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Request to Modify General Provisions</a:t>
            </a:r>
            <a:endParaRPr lang="en-US" sz="36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28</a:t>
            </a:fld>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6072" y="1272734"/>
            <a:ext cx="7796242"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6471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Presentation Objectives</a:t>
            </a:r>
            <a:endParaRPr lang="en-US" dirty="0"/>
          </a:p>
        </p:txBody>
      </p:sp>
      <p:sp>
        <p:nvSpPr>
          <p:cNvPr id="3" name="Content Placeholder 2"/>
          <p:cNvSpPr>
            <a:spLocks noGrp="1"/>
          </p:cNvSpPr>
          <p:nvPr>
            <p:ph idx="1"/>
          </p:nvPr>
        </p:nvSpPr>
        <p:spPr>
          <a:xfrm>
            <a:off x="398094" y="1204610"/>
            <a:ext cx="5635992" cy="4391025"/>
          </a:xfrm>
        </p:spPr>
        <p:txBody>
          <a:bodyPr/>
          <a:lstStyle/>
          <a:p>
            <a:pPr>
              <a:buFont typeface="Wingdings" panose="05000000000000000000" pitchFamily="2" charset="2"/>
              <a:buChar char="q"/>
            </a:pPr>
            <a:r>
              <a:rPr lang="en-US" sz="2400" b="0" dirty="0" smtClean="0"/>
              <a:t>Describe the FAA’s role in reviewing Airport Sponsor’s construction specifications</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Discuss the different ways to construct airports with federal funding</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Describe the FAA’s expectations for modifying FAA standards</a:t>
            </a:r>
          </a:p>
          <a:p>
            <a:pPr>
              <a:buFont typeface="Wingdings" panose="05000000000000000000" pitchFamily="2" charset="2"/>
              <a:buChar char="q"/>
            </a:pPr>
            <a:endParaRPr lang="en-US" sz="2400" b="0" dirty="0"/>
          </a:p>
          <a:p>
            <a:pPr>
              <a:buFont typeface="Wingdings" panose="05000000000000000000" pitchFamily="2" charset="2"/>
              <a:buChar char="q"/>
            </a:pPr>
            <a:r>
              <a:rPr lang="en-US" sz="2400" b="0" dirty="0" smtClean="0"/>
              <a:t>Modifying General Provisions</a:t>
            </a:r>
            <a:endParaRPr lang="en-US" sz="2400" b="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29</a:t>
            </a:fld>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086" y="1537986"/>
            <a:ext cx="2924175"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43" y="1152904"/>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43" y="2739468"/>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43" y="3971502"/>
            <a:ext cx="432144" cy="4191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clipartbest.com/cliparts/KTn/ed6/KTned6nG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43" y="5255585"/>
            <a:ext cx="432144" cy="419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60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30</a:t>
            </a:fld>
            <a:endParaRPr lang="en-US" dirty="0"/>
          </a:p>
        </p:txBody>
      </p:sp>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2596" y="774631"/>
            <a:ext cx="4710113" cy="31083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bwMode="auto">
          <a:xfrm>
            <a:off x="67378" y="4332549"/>
            <a:ext cx="5563703"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spcBef>
                <a:spcPts val="0"/>
              </a:spcBef>
              <a:buFontTx/>
              <a:buNone/>
            </a:pPr>
            <a:r>
              <a:rPr lang="en-US" sz="2000" b="1" dirty="0" smtClean="0">
                <a:solidFill>
                  <a:srgbClr val="0070C0"/>
                </a:solidFill>
              </a:rPr>
              <a:t>Ryan Bale, P.E.</a:t>
            </a:r>
          </a:p>
          <a:p>
            <a:pPr>
              <a:spcBef>
                <a:spcPts val="0"/>
              </a:spcBef>
              <a:buFontTx/>
              <a:buNone/>
            </a:pPr>
            <a:r>
              <a:rPr lang="en-US" sz="2000" dirty="0" smtClean="0">
                <a:solidFill>
                  <a:srgbClr val="0070C0"/>
                </a:solidFill>
              </a:rPr>
              <a:t>Program Manager</a:t>
            </a:r>
          </a:p>
          <a:p>
            <a:pPr>
              <a:spcBef>
                <a:spcPts val="0"/>
              </a:spcBef>
              <a:buFontTx/>
              <a:buNone/>
            </a:pPr>
            <a:r>
              <a:rPr lang="en-US" sz="2000" dirty="0" smtClean="0">
                <a:solidFill>
                  <a:srgbClr val="0070C0"/>
                </a:solidFill>
              </a:rPr>
              <a:t>FAA – Dakota-Minnesota ADO, Bismarck Office</a:t>
            </a:r>
          </a:p>
          <a:p>
            <a:pPr>
              <a:spcBef>
                <a:spcPts val="0"/>
              </a:spcBef>
              <a:buFontTx/>
              <a:buNone/>
            </a:pPr>
            <a:r>
              <a:rPr lang="en-US" sz="2000" dirty="0" smtClean="0">
                <a:solidFill>
                  <a:srgbClr val="0070C0"/>
                </a:solidFill>
              </a:rPr>
              <a:t>Email – Ryan.Bale@faa.gov</a:t>
            </a:r>
          </a:p>
          <a:p>
            <a:pPr>
              <a:spcBef>
                <a:spcPts val="0"/>
              </a:spcBef>
              <a:buFontTx/>
              <a:buNone/>
            </a:pPr>
            <a:r>
              <a:rPr lang="en-US" sz="2000" dirty="0" smtClean="0">
                <a:solidFill>
                  <a:srgbClr val="0070C0"/>
                </a:solidFill>
              </a:rPr>
              <a:t>Phone – 701-323-7390</a:t>
            </a:r>
            <a:endParaRPr lang="en-US" sz="2000" dirty="0">
              <a:solidFill>
                <a:srgbClr val="0070C0"/>
              </a:solidFill>
            </a:endParaRPr>
          </a:p>
        </p:txBody>
      </p:sp>
    </p:spTree>
    <p:extLst>
      <p:ext uri="{BB962C8B-B14F-4D97-AF65-F5344CB8AC3E}">
        <p14:creationId xmlns:p14="http://schemas.microsoft.com/office/powerpoint/2010/main" val="425928356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5661</TotalTime>
  <Words>4609</Words>
  <Application>Microsoft Office PowerPoint</Application>
  <PresentationFormat>On-screen Show (4:3)</PresentationFormat>
  <Paragraphs>409</Paragraphs>
  <Slides>30</Slides>
  <Notes>30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1_Custom Design</vt:lpstr>
      <vt:lpstr>2_Custom Design</vt:lpstr>
      <vt:lpstr>Modifying FAA Construction Specifications </vt:lpstr>
      <vt:lpstr>Presentation Objectives</vt:lpstr>
      <vt:lpstr>Plans &amp; Specifications Review</vt:lpstr>
      <vt:lpstr>FAA AIRPORT TECHNOLOGY  RESEARCH &amp; DEVELOPMENT BRANCH</vt:lpstr>
      <vt:lpstr>AC 150/5370-10G</vt:lpstr>
      <vt:lpstr>4 Methods to Construct with Federal Funds</vt:lpstr>
      <vt:lpstr>4 Ways to Construct  with Federal Funds</vt:lpstr>
      <vt:lpstr>PowerPoint Presentation</vt:lpstr>
      <vt:lpstr>Requests to Modify Quality Control</vt:lpstr>
      <vt:lpstr>Changes, Additions and Deletions to the FAA Standard Specifications.</vt:lpstr>
      <vt:lpstr>PowerPoint Presentation</vt:lpstr>
      <vt:lpstr>Utilize Track Changes</vt:lpstr>
      <vt:lpstr>Submitting MOS Requests</vt:lpstr>
      <vt:lpstr>Approval Authority</vt:lpstr>
      <vt:lpstr>Clarification: Prior Approval</vt:lpstr>
      <vt:lpstr>Clarification: Signature Page</vt:lpstr>
      <vt:lpstr>Clarification: Airport Access/Perimeter Roads</vt:lpstr>
      <vt:lpstr>4 Ways to Construct  with Federal Funds</vt:lpstr>
      <vt:lpstr>PowerPoint Presentation</vt:lpstr>
      <vt:lpstr>Modification Of Standards (MOS)</vt:lpstr>
      <vt:lpstr>Modification Of Standards (MOS)</vt:lpstr>
      <vt:lpstr>Modification Of Standards (MOS)</vt:lpstr>
      <vt:lpstr>4 Ways to Construct  with Federal Funds</vt:lpstr>
      <vt:lpstr>PowerPoint Presentation</vt:lpstr>
      <vt:lpstr>General Provisions</vt:lpstr>
      <vt:lpstr>PowerPoint Presentation</vt:lpstr>
      <vt:lpstr>PowerPoint Presentation</vt:lpstr>
      <vt:lpstr>Request to Modify General Provisions</vt:lpstr>
      <vt:lpstr>Presentation Objectives</vt:lpstr>
      <vt:lpstr>PowerPoint Presentation</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Bale, Ryan (FAA)</cp:lastModifiedBy>
  <cp:revision>410</cp:revision>
  <cp:lastPrinted>2016-10-28T14:19:37Z</cp:lastPrinted>
  <dcterms:created xsi:type="dcterms:W3CDTF">2005-01-28T20:32:53Z</dcterms:created>
  <dcterms:modified xsi:type="dcterms:W3CDTF">2016-11-01T19:09:32Z</dcterms:modified>
</cp:coreProperties>
</file>