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7266" r:id="rId17"/>
    <p:sldMasterId id="2147490643" r:id="rId18"/>
  </p:sldMasterIdLst>
  <p:notesMasterIdLst>
    <p:notesMasterId r:id="rId60"/>
  </p:notesMasterIdLst>
  <p:handoutMasterIdLst>
    <p:handoutMasterId r:id="rId61"/>
  </p:handoutMasterIdLst>
  <p:sldIdLst>
    <p:sldId id="492" r:id="rId19"/>
    <p:sldId id="551" r:id="rId20"/>
    <p:sldId id="536" r:id="rId21"/>
    <p:sldId id="513" r:id="rId22"/>
    <p:sldId id="518" r:id="rId23"/>
    <p:sldId id="519" r:id="rId24"/>
    <p:sldId id="520" r:id="rId25"/>
    <p:sldId id="514" r:id="rId26"/>
    <p:sldId id="523" r:id="rId27"/>
    <p:sldId id="515" r:id="rId28"/>
    <p:sldId id="522" r:id="rId29"/>
    <p:sldId id="525" r:id="rId30"/>
    <p:sldId id="558" r:id="rId31"/>
    <p:sldId id="538" r:id="rId32"/>
    <p:sldId id="539" r:id="rId33"/>
    <p:sldId id="562" r:id="rId34"/>
    <p:sldId id="540" r:id="rId35"/>
    <p:sldId id="541" r:id="rId36"/>
    <p:sldId id="542" r:id="rId37"/>
    <p:sldId id="543" r:id="rId38"/>
    <p:sldId id="544" r:id="rId39"/>
    <p:sldId id="545" r:id="rId40"/>
    <p:sldId id="546" r:id="rId41"/>
    <p:sldId id="547" r:id="rId42"/>
    <p:sldId id="548" r:id="rId43"/>
    <p:sldId id="549" r:id="rId44"/>
    <p:sldId id="533" r:id="rId45"/>
    <p:sldId id="531" r:id="rId46"/>
    <p:sldId id="527" r:id="rId47"/>
    <p:sldId id="535" r:id="rId48"/>
    <p:sldId id="557" r:id="rId49"/>
    <p:sldId id="532" r:id="rId50"/>
    <p:sldId id="528" r:id="rId51"/>
    <p:sldId id="550" r:id="rId52"/>
    <p:sldId id="552" r:id="rId53"/>
    <p:sldId id="553" r:id="rId54"/>
    <p:sldId id="554" r:id="rId55"/>
    <p:sldId id="555" r:id="rId56"/>
    <p:sldId id="556" r:id="rId57"/>
    <p:sldId id="561" r:id="rId58"/>
    <p:sldId id="560" r:id="rId5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itzpatrick, Joshua (FAA)" initials="JF" lastIdx="7" clrIdx="0"/>
  <p:cmAuthor id="1" name="Schrader, Mark (FAA)" initials="MR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37" autoAdjust="0"/>
    <p:restoredTop sz="83467" autoAdjust="0"/>
  </p:normalViewPr>
  <p:slideViewPr>
    <p:cSldViewPr>
      <p:cViewPr>
        <p:scale>
          <a:sx n="70" d="100"/>
          <a:sy n="70" d="100"/>
        </p:scale>
        <p:origin x="-2814" y="-10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14"/>
    </p:cViewPr>
  </p:sorterViewPr>
  <p:notesViewPr>
    <p:cSldViewPr>
      <p:cViewPr varScale="1">
        <p:scale>
          <a:sx n="103" d="100"/>
          <a:sy n="103" d="100"/>
        </p:scale>
        <p:origin x="-3438" y="-102"/>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Master" Target="slideMasters/slideMaster2.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presProps" Target="presProp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handoutMaster" Target="handoutMasters/handoutMaster1.xml"/><Relationship Id="rId10" Type="http://schemas.openxmlformats.org/officeDocument/2006/relationships/customXml" Target="../customXml/item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viewProps" Target="viewProps.xml"/><Relationship Id="rId8" Type="http://schemas.openxmlformats.org/officeDocument/2006/relationships/customXml" Target="../customXml/item8.xml"/><Relationship Id="rId51" Type="http://schemas.openxmlformats.org/officeDocument/2006/relationships/slide" Target="slides/slide33.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Master" Target="slideMasters/slideMaster1.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372" cy="464820"/>
          </a:xfrm>
          <a:prstGeom prst="rect">
            <a:avLst/>
          </a:prstGeom>
        </p:spPr>
        <p:txBody>
          <a:bodyPr vert="horz" lIns="91147" tIns="45574" rIns="91147" bIns="45574" rtlCol="0"/>
          <a:lstStyle>
            <a:lvl1pPr algn="l">
              <a:defRPr sz="1200"/>
            </a:lvl1pPr>
          </a:lstStyle>
          <a:p>
            <a:pPr>
              <a:defRPr/>
            </a:pPr>
            <a:endParaRPr lang="en-US" dirty="0"/>
          </a:p>
        </p:txBody>
      </p:sp>
      <p:sp>
        <p:nvSpPr>
          <p:cNvPr id="3" name="Date Placeholder 2"/>
          <p:cNvSpPr>
            <a:spLocks noGrp="1"/>
          </p:cNvSpPr>
          <p:nvPr>
            <p:ph type="dt" sz="quarter" idx="1"/>
          </p:nvPr>
        </p:nvSpPr>
        <p:spPr>
          <a:xfrm>
            <a:off x="3970436" y="0"/>
            <a:ext cx="3038372" cy="464820"/>
          </a:xfrm>
          <a:prstGeom prst="rect">
            <a:avLst/>
          </a:prstGeom>
        </p:spPr>
        <p:txBody>
          <a:bodyPr vert="horz" lIns="91147" tIns="45574" rIns="91147" bIns="45574" rtlCol="0"/>
          <a:lstStyle>
            <a:lvl1pPr algn="r">
              <a:defRPr sz="1200"/>
            </a:lvl1pPr>
          </a:lstStyle>
          <a:p>
            <a:pPr>
              <a:defRPr/>
            </a:pPr>
            <a:fld id="{D24EE28B-B2E4-4B69-8694-99EDFFBC9DC8}" type="datetimeFigureOut">
              <a:rPr lang="en-US"/>
              <a:pPr>
                <a:defRPr/>
              </a:pPr>
              <a:t>11/1/2016</a:t>
            </a:fld>
            <a:endParaRPr lang="en-US" dirty="0"/>
          </a:p>
        </p:txBody>
      </p:sp>
      <p:sp>
        <p:nvSpPr>
          <p:cNvPr id="4" name="Footer Placeholder 3"/>
          <p:cNvSpPr>
            <a:spLocks noGrp="1"/>
          </p:cNvSpPr>
          <p:nvPr>
            <p:ph type="ftr" sz="quarter" idx="2"/>
          </p:nvPr>
        </p:nvSpPr>
        <p:spPr>
          <a:xfrm>
            <a:off x="1" y="8829989"/>
            <a:ext cx="3038372" cy="464820"/>
          </a:xfrm>
          <a:prstGeom prst="rect">
            <a:avLst/>
          </a:prstGeom>
        </p:spPr>
        <p:txBody>
          <a:bodyPr vert="horz" lIns="91147" tIns="45574" rIns="91147" bIns="45574"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0436" y="8829989"/>
            <a:ext cx="3038372" cy="464820"/>
          </a:xfrm>
          <a:prstGeom prst="rect">
            <a:avLst/>
          </a:prstGeom>
        </p:spPr>
        <p:txBody>
          <a:bodyPr vert="horz" lIns="91147" tIns="45574" rIns="91147" bIns="45574" rtlCol="0" anchor="b"/>
          <a:lstStyle>
            <a:lvl1pPr algn="r">
              <a:defRPr sz="1200"/>
            </a:lvl1pPr>
          </a:lstStyle>
          <a:p>
            <a:pPr>
              <a:defRPr/>
            </a:pPr>
            <a:fld id="{F0D53567-A0FB-40E6-9BE8-9D0141028693}" type="slidenum">
              <a:rPr lang="en-US"/>
              <a:pPr>
                <a:defRPr/>
              </a:pPr>
              <a:t>‹#›</a:t>
            </a:fld>
            <a:endParaRPr lang="en-US" dirty="0"/>
          </a:p>
        </p:txBody>
      </p:sp>
    </p:spTree>
    <p:extLst>
      <p:ext uri="{BB962C8B-B14F-4D97-AF65-F5344CB8AC3E}">
        <p14:creationId xmlns:p14="http://schemas.microsoft.com/office/powerpoint/2010/main" val="3654382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1" y="0"/>
            <a:ext cx="3038372"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66" tIns="46433" rIns="92866" bIns="46433" numCol="1" anchor="t" anchorCtr="0" compatLnSpc="1">
            <a:prstTxWarp prst="textNoShape">
              <a:avLst/>
            </a:prstTxWarp>
          </a:bodyPr>
          <a:lstStyle>
            <a:lvl1pPr defTabSz="928744">
              <a:defRPr sz="1200"/>
            </a:lvl1pPr>
          </a:lstStyle>
          <a:p>
            <a:pPr>
              <a:defRPr/>
            </a:pPr>
            <a:endParaRPr lang="en-US" dirty="0"/>
          </a:p>
        </p:txBody>
      </p:sp>
      <p:sp>
        <p:nvSpPr>
          <p:cNvPr id="62467" name="Rectangle 3"/>
          <p:cNvSpPr>
            <a:spLocks noGrp="1" noChangeArrowheads="1"/>
          </p:cNvSpPr>
          <p:nvPr>
            <p:ph type="dt" idx="1"/>
          </p:nvPr>
        </p:nvSpPr>
        <p:spPr bwMode="auto">
          <a:xfrm>
            <a:off x="3970436" y="0"/>
            <a:ext cx="3038372"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66" tIns="46433" rIns="92866" bIns="46433" numCol="1" anchor="t" anchorCtr="0" compatLnSpc="1">
            <a:prstTxWarp prst="textNoShape">
              <a:avLst/>
            </a:prstTxWarp>
          </a:bodyPr>
          <a:lstStyle>
            <a:lvl1pPr algn="r" defTabSz="928744">
              <a:defRPr sz="1200"/>
            </a:lvl1pPr>
          </a:lstStyle>
          <a:p>
            <a:pPr>
              <a:defRPr/>
            </a:pPr>
            <a:endParaRPr lang="en-US" dirty="0"/>
          </a:p>
        </p:txBody>
      </p:sp>
      <p:sp>
        <p:nvSpPr>
          <p:cNvPr id="6963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2469" name="Rectangle 5"/>
          <p:cNvSpPr>
            <a:spLocks noGrp="1" noChangeArrowheads="1"/>
          </p:cNvSpPr>
          <p:nvPr>
            <p:ph type="body" sz="quarter" idx="3"/>
          </p:nvPr>
        </p:nvSpPr>
        <p:spPr bwMode="auto">
          <a:xfrm>
            <a:off x="701041" y="4415791"/>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66" tIns="46433" rIns="92866" bIns="4643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2470" name="Rectangle 6"/>
          <p:cNvSpPr>
            <a:spLocks noGrp="1" noChangeArrowheads="1"/>
          </p:cNvSpPr>
          <p:nvPr>
            <p:ph type="ftr" sz="quarter" idx="4"/>
          </p:nvPr>
        </p:nvSpPr>
        <p:spPr bwMode="auto">
          <a:xfrm>
            <a:off x="1" y="8829989"/>
            <a:ext cx="3038372"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66" tIns="46433" rIns="92866" bIns="46433" numCol="1" anchor="b" anchorCtr="0" compatLnSpc="1">
            <a:prstTxWarp prst="textNoShape">
              <a:avLst/>
            </a:prstTxWarp>
          </a:bodyPr>
          <a:lstStyle>
            <a:lvl1pPr defTabSz="928744">
              <a:defRPr sz="1200"/>
            </a:lvl1pPr>
          </a:lstStyle>
          <a:p>
            <a:pPr>
              <a:defRPr/>
            </a:pPr>
            <a:endParaRPr lang="en-US" dirty="0"/>
          </a:p>
        </p:txBody>
      </p:sp>
      <p:sp>
        <p:nvSpPr>
          <p:cNvPr id="62471" name="Rectangle 7"/>
          <p:cNvSpPr>
            <a:spLocks noGrp="1" noChangeArrowheads="1"/>
          </p:cNvSpPr>
          <p:nvPr>
            <p:ph type="sldNum" sz="quarter" idx="5"/>
          </p:nvPr>
        </p:nvSpPr>
        <p:spPr bwMode="auto">
          <a:xfrm>
            <a:off x="3970436" y="8829989"/>
            <a:ext cx="3038372"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66" tIns="46433" rIns="92866" bIns="46433" numCol="1" anchor="b" anchorCtr="0" compatLnSpc="1">
            <a:prstTxWarp prst="textNoShape">
              <a:avLst/>
            </a:prstTxWarp>
          </a:bodyPr>
          <a:lstStyle>
            <a:lvl1pPr algn="r" defTabSz="928744">
              <a:defRPr sz="1200"/>
            </a:lvl1pPr>
          </a:lstStyle>
          <a:p>
            <a:pPr>
              <a:defRPr/>
            </a:pPr>
            <a:fld id="{807BB1D0-3D21-4236-A996-302AB46CDA78}" type="slidenum">
              <a:rPr lang="en-US"/>
              <a:pPr>
                <a:defRPr/>
              </a:pPr>
              <a:t>‹#›</a:t>
            </a:fld>
            <a:endParaRPr lang="en-US" dirty="0"/>
          </a:p>
        </p:txBody>
      </p:sp>
    </p:spTree>
    <p:extLst>
      <p:ext uri="{BB962C8B-B14F-4D97-AF65-F5344CB8AC3E}">
        <p14:creationId xmlns:p14="http://schemas.microsoft.com/office/powerpoint/2010/main" val="26442493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xfrm>
            <a:off x="1219200" y="685800"/>
            <a:ext cx="4649788" cy="3486150"/>
          </a:xfrm>
          <a:ln/>
        </p:spPr>
      </p:sp>
      <p:sp>
        <p:nvSpPr>
          <p:cNvPr id="70659" name="Notes Placeholder 2"/>
          <p:cNvSpPr>
            <a:spLocks noGrp="1"/>
          </p:cNvSpPr>
          <p:nvPr>
            <p:ph type="body" idx="1"/>
          </p:nvPr>
        </p:nvSpPr>
        <p:spPr>
          <a:noFill/>
        </p:spPr>
        <p:txBody>
          <a:bodyPr/>
          <a:lstStyle/>
          <a:p>
            <a:endParaRPr lang="en-US" altLang="en-US" dirty="0" smtClean="0"/>
          </a:p>
        </p:txBody>
      </p:sp>
      <p:sp>
        <p:nvSpPr>
          <p:cNvPr id="70660" name="Slide Number Placeholder 3"/>
          <p:cNvSpPr>
            <a:spLocks noGrp="1"/>
          </p:cNvSpPr>
          <p:nvPr>
            <p:ph type="sldNum" sz="quarter" idx="5"/>
          </p:nvPr>
        </p:nvSpPr>
        <p:spPr>
          <a:noFill/>
        </p:spPr>
        <p:txBody>
          <a:bodyPr/>
          <a:lstStyle>
            <a:lvl1pPr defTabSz="927100" eaLnBrk="0" hangingPunct="0">
              <a:spcBef>
                <a:spcPct val="30000"/>
              </a:spcBef>
              <a:defRPr sz="1200">
                <a:solidFill>
                  <a:schemeClr val="tx1"/>
                </a:solidFill>
                <a:latin typeface="Arial" charset="0"/>
              </a:defRPr>
            </a:lvl1pPr>
            <a:lvl2pPr marL="739775" indent="-284163" defTabSz="927100" eaLnBrk="0" hangingPunct="0">
              <a:spcBef>
                <a:spcPct val="30000"/>
              </a:spcBef>
              <a:defRPr sz="1200">
                <a:solidFill>
                  <a:schemeClr val="tx1"/>
                </a:solidFill>
                <a:latin typeface="Arial" charset="0"/>
              </a:defRPr>
            </a:lvl2pPr>
            <a:lvl3pPr marL="1138238" indent="-227013" defTabSz="927100" eaLnBrk="0" hangingPunct="0">
              <a:spcBef>
                <a:spcPct val="30000"/>
              </a:spcBef>
              <a:defRPr sz="1200">
                <a:solidFill>
                  <a:schemeClr val="tx1"/>
                </a:solidFill>
                <a:latin typeface="Arial" charset="0"/>
              </a:defRPr>
            </a:lvl3pPr>
            <a:lvl4pPr marL="1593850" indent="-227013" defTabSz="927100" eaLnBrk="0" hangingPunct="0">
              <a:spcBef>
                <a:spcPct val="30000"/>
              </a:spcBef>
              <a:defRPr sz="1200">
                <a:solidFill>
                  <a:schemeClr val="tx1"/>
                </a:solidFill>
                <a:latin typeface="Arial" charset="0"/>
              </a:defRPr>
            </a:lvl4pPr>
            <a:lvl5pPr marL="2049463" indent="-227013" defTabSz="927100" eaLnBrk="0" hangingPunct="0">
              <a:spcBef>
                <a:spcPct val="30000"/>
              </a:spcBef>
              <a:defRPr sz="1200">
                <a:solidFill>
                  <a:schemeClr val="tx1"/>
                </a:solidFill>
                <a:latin typeface="Arial" charset="0"/>
              </a:defRPr>
            </a:lvl5pPr>
            <a:lvl6pPr marL="2506663" indent="-227013" defTabSz="927100" eaLnBrk="0" fontAlgn="base" hangingPunct="0">
              <a:spcBef>
                <a:spcPct val="30000"/>
              </a:spcBef>
              <a:spcAft>
                <a:spcPct val="0"/>
              </a:spcAft>
              <a:defRPr sz="1200">
                <a:solidFill>
                  <a:schemeClr val="tx1"/>
                </a:solidFill>
                <a:latin typeface="Arial" charset="0"/>
              </a:defRPr>
            </a:lvl6pPr>
            <a:lvl7pPr marL="2963863" indent="-227013" defTabSz="927100" eaLnBrk="0" fontAlgn="base" hangingPunct="0">
              <a:spcBef>
                <a:spcPct val="30000"/>
              </a:spcBef>
              <a:spcAft>
                <a:spcPct val="0"/>
              </a:spcAft>
              <a:defRPr sz="1200">
                <a:solidFill>
                  <a:schemeClr val="tx1"/>
                </a:solidFill>
                <a:latin typeface="Arial" charset="0"/>
              </a:defRPr>
            </a:lvl7pPr>
            <a:lvl8pPr marL="3421063" indent="-227013" defTabSz="927100" eaLnBrk="0" fontAlgn="base" hangingPunct="0">
              <a:spcBef>
                <a:spcPct val="30000"/>
              </a:spcBef>
              <a:spcAft>
                <a:spcPct val="0"/>
              </a:spcAft>
              <a:defRPr sz="1200">
                <a:solidFill>
                  <a:schemeClr val="tx1"/>
                </a:solidFill>
                <a:latin typeface="Arial" charset="0"/>
              </a:defRPr>
            </a:lvl8pPr>
            <a:lvl9pPr marL="3878263" indent="-227013" defTabSz="9271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714C4C9-BED6-4982-930D-948317548A45}" type="slidenum">
              <a:rPr lang="en-US" altLang="en-US" smtClean="0"/>
              <a:pPr eaLnBrk="1" hangingPunct="1">
                <a:spcBef>
                  <a:spcPct val="0"/>
                </a:spcBef>
              </a:pPr>
              <a:t>1</a:t>
            </a:fld>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2</a:t>
            </a:fld>
            <a:endParaRPr lang="en-US" dirty="0"/>
          </a:p>
        </p:txBody>
      </p:sp>
    </p:spTree>
    <p:extLst>
      <p:ext uri="{BB962C8B-B14F-4D97-AF65-F5344CB8AC3E}">
        <p14:creationId xmlns:p14="http://schemas.microsoft.com/office/powerpoint/2010/main" val="1302894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national initiative to improve the quality of NEPA documents and to effectively communicate to the public. In the past, and still today, the documents are too large, complex, and lack editorial quality and technical validity, and unfortunately are incomprehensible to the average citizen.</a:t>
            </a:r>
            <a:r>
              <a:rPr lang="en-US" baseline="0" dirty="0" smtClean="0"/>
              <a:t> </a:t>
            </a:r>
          </a:p>
          <a:p>
            <a:endParaRPr lang="en-US" baseline="0" dirty="0" smtClean="0"/>
          </a:p>
          <a:p>
            <a:r>
              <a:rPr lang="en-US" baseline="0" dirty="0" smtClean="0"/>
              <a:t>Today we are using this opportunity to focus on a few items that we can become more effective in communicating information and satisfying legal requirements.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3</a:t>
            </a:fld>
            <a:endParaRPr lang="en-US" dirty="0"/>
          </a:p>
        </p:txBody>
      </p:sp>
    </p:spTree>
    <p:extLst>
      <p:ext uri="{BB962C8B-B14F-4D97-AF65-F5344CB8AC3E}">
        <p14:creationId xmlns:p14="http://schemas.microsoft.com/office/powerpoint/2010/main" val="408889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4</a:t>
            </a:fld>
            <a:endParaRPr lang="en-US" dirty="0"/>
          </a:p>
        </p:txBody>
      </p:sp>
    </p:spTree>
    <p:extLst>
      <p:ext uri="{BB962C8B-B14F-4D97-AF65-F5344CB8AC3E}">
        <p14:creationId xmlns:p14="http://schemas.microsoft.com/office/powerpoint/2010/main" val="3446615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5</a:t>
            </a:fld>
            <a:endParaRPr lang="en-US" dirty="0"/>
          </a:p>
        </p:txBody>
      </p:sp>
    </p:spTree>
    <p:extLst>
      <p:ext uri="{BB962C8B-B14F-4D97-AF65-F5344CB8AC3E}">
        <p14:creationId xmlns:p14="http://schemas.microsoft.com/office/powerpoint/2010/main" val="3136150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Often</a:t>
            </a:r>
            <a:r>
              <a:rPr lang="en-US" baseline="0" dirty="0" smtClean="0"/>
              <a:t> times the first thing practitioners want to complete is the scoping letters with the study area map. </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Be careful not to limit yourself to a study area defined by the property map if you have not thought it thru as it relates to the reasonable range of alternatives, resources and potential impacts.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Limits of construction includes perm and temp.  Grading limits is very specific.</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srgbClr val="000000"/>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6</a:t>
            </a:fld>
            <a:endParaRPr lang="en-US" dirty="0"/>
          </a:p>
        </p:txBody>
      </p:sp>
    </p:spTree>
    <p:extLst>
      <p:ext uri="{BB962C8B-B14F-4D97-AF65-F5344CB8AC3E}">
        <p14:creationId xmlns:p14="http://schemas.microsoft.com/office/powerpoint/2010/main" val="2812707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Defined methodologies, including the rationale for the definition of the study area, enhances the credibility of the NEPA document by helping the reader</a:t>
            </a:r>
            <a:r>
              <a:rPr lang="en-US" baseline="0" dirty="0" smtClean="0"/>
              <a:t> to see the careful systematic process that was used.  </a:t>
            </a:r>
          </a:p>
          <a:p>
            <a:endParaRPr lang="en-US" baseline="0" dirty="0" smtClean="0"/>
          </a:p>
          <a:p>
            <a:r>
              <a:rPr lang="en-US" baseline="0" dirty="0" smtClean="0"/>
              <a:t>Geographic extent of some of these boundaries may well go beyond airport boundary. </a:t>
            </a:r>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7</a:t>
            </a:fld>
            <a:endParaRPr lang="en-US" dirty="0"/>
          </a:p>
        </p:txBody>
      </p:sp>
    </p:spTree>
    <p:extLst>
      <p:ext uri="{BB962C8B-B14F-4D97-AF65-F5344CB8AC3E}">
        <p14:creationId xmlns:p14="http://schemas.microsoft.com/office/powerpoint/2010/main" val="3719375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8</a:t>
            </a:fld>
            <a:endParaRPr lang="en-US" dirty="0"/>
          </a:p>
        </p:txBody>
      </p:sp>
    </p:spTree>
    <p:extLst>
      <p:ext uri="{BB962C8B-B14F-4D97-AF65-F5344CB8AC3E}">
        <p14:creationId xmlns:p14="http://schemas.microsoft.com/office/powerpoint/2010/main" val="2121888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TCP is a property,  a place, that is eligible for inclusion on the NRHP because of its association with cultural practices and beliefs that are (1) rooted in the history of a community, and (2) are important to maintaining the continuity of that community’s traditional beliefs and practices.</a:t>
            </a:r>
          </a:p>
          <a:p>
            <a:endParaRPr lang="en-US" dirty="0"/>
          </a:p>
          <a:p>
            <a:r>
              <a:rPr lang="en-US" dirty="0" smtClean="0"/>
              <a:t>The first step in documenting the TCP is to identify the tribes and the traditions that are associated with the properties. This is done through literature search, by a reconnaissance of the study area, and through consultation with tribal representatives. Working together with the Tribes and archaeologists, the APE can then be identified.</a:t>
            </a:r>
          </a:p>
          <a:p>
            <a:endParaRPr lang="en-US" dirty="0" smtClean="0"/>
          </a:p>
          <a:p>
            <a:r>
              <a:rPr lang="en-US" dirty="0" smtClean="0"/>
              <a:t>Defining</a:t>
            </a:r>
            <a:r>
              <a:rPr lang="en-US" baseline="0" dirty="0" smtClean="0"/>
              <a:t> the boundary of a TCP can create considerable problems.  In case of historic district in Northern CA much of the district is quiet and utilized for traditional uses such as extensive use of natural landscape for medicine making. If these boundaries were based on those factors, the area would take in a large portion of the northern coast range of the northern CA.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9</a:t>
            </a:fld>
            <a:endParaRPr lang="en-US" dirty="0"/>
          </a:p>
        </p:txBody>
      </p:sp>
    </p:spTree>
    <p:extLst>
      <p:ext uri="{BB962C8B-B14F-4D97-AF65-F5344CB8AC3E}">
        <p14:creationId xmlns:p14="http://schemas.microsoft.com/office/powerpoint/2010/main" val="396272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may be lighting or water issues</a:t>
            </a:r>
            <a:r>
              <a:rPr lang="en-US" baseline="0" dirty="0" smtClean="0"/>
              <a:t> that impact species off of airport. Think broadly for action area. </a:t>
            </a:r>
          </a:p>
          <a:p>
            <a:endParaRPr lang="en-US" baseline="0" dirty="0" smtClean="0"/>
          </a:p>
          <a:p>
            <a:r>
              <a:rPr lang="en-US" baseline="0" dirty="0" smtClean="0"/>
              <a:t>Ground disturbance includes all elements of construction including haul roads, batching plant, etc. </a:t>
            </a:r>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10</a:t>
            </a:fld>
            <a:endParaRPr lang="en-US" dirty="0"/>
          </a:p>
        </p:txBody>
      </p:sp>
    </p:spTree>
    <p:extLst>
      <p:ext uri="{BB962C8B-B14F-4D97-AF65-F5344CB8AC3E}">
        <p14:creationId xmlns:p14="http://schemas.microsoft.com/office/powerpoint/2010/main" val="3427679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Ground disturbance includes all limits</a:t>
            </a:r>
            <a:r>
              <a:rPr lang="en-US" baseline="0" dirty="0" smtClean="0"/>
              <a:t> of construction. </a:t>
            </a:r>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11</a:t>
            </a:fld>
            <a:endParaRPr lang="en-US" dirty="0"/>
          </a:p>
        </p:txBody>
      </p:sp>
    </p:spTree>
    <p:extLst>
      <p:ext uri="{BB962C8B-B14F-4D97-AF65-F5344CB8AC3E}">
        <p14:creationId xmlns:p14="http://schemas.microsoft.com/office/powerpoint/2010/main" val="1231969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Lastly, 1050 states that the geographic extent of the affected environment may vary for each resource category analyzed in NEPA and the combination of all study areas represent the potential impact area for EJ because impacts may be realized in conjunction with impacts to any other impact categories.</a:t>
            </a:r>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12</a:t>
            </a:fld>
            <a:endParaRPr lang="en-US" dirty="0"/>
          </a:p>
        </p:txBody>
      </p:sp>
    </p:spTree>
    <p:extLst>
      <p:ext uri="{BB962C8B-B14F-4D97-AF65-F5344CB8AC3E}">
        <p14:creationId xmlns:p14="http://schemas.microsoft.com/office/powerpoint/2010/main" val="2073140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13</a:t>
            </a:fld>
            <a:endParaRPr lang="en-US" dirty="0"/>
          </a:p>
        </p:txBody>
      </p:sp>
    </p:spTree>
    <p:extLst>
      <p:ext uri="{BB962C8B-B14F-4D97-AF65-F5344CB8AC3E}">
        <p14:creationId xmlns:p14="http://schemas.microsoft.com/office/powerpoint/2010/main" val="1060520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FAA issues funds for a local project, our expenditure of funds is considered a federal action, therefore affording the FAA a responsibility to over see compliance with environmental laws prior to the project being built.</a:t>
            </a:r>
          </a:p>
          <a:p>
            <a:endParaRPr lang="en-US" dirty="0" smtClean="0"/>
          </a:p>
          <a:p>
            <a:r>
              <a:rPr lang="en-US" dirty="0" smtClean="0"/>
              <a:t>10501.1F 2-3.6</a:t>
            </a:r>
            <a:r>
              <a:rPr lang="en-US" baseline="0" dirty="0" smtClean="0"/>
              <a:t> &amp; 4.4 discuss incorporating design into </a:t>
            </a:r>
            <a:r>
              <a:rPr lang="en-US" baseline="0" dirty="0" err="1" smtClean="0"/>
              <a:t>enviornmental</a:t>
            </a:r>
            <a:r>
              <a:rPr lang="en-US" baseline="0" dirty="0" smtClean="0"/>
              <a:t> to reduce impacts. This is needed for sequencing to avoid, minimize and mitigate. It is also used to reduce the NEPA documentation from a possible EIS to an EA. Further design would be undertaken to achieve a mitigated FONSI.</a:t>
            </a:r>
            <a:endParaRPr lang="en-US" dirty="0" smtClean="0"/>
          </a:p>
          <a:p>
            <a:endParaRPr lang="en-US" dirty="0"/>
          </a:p>
        </p:txBody>
      </p:sp>
      <p:sp>
        <p:nvSpPr>
          <p:cNvPr id="4" name="Slide Number Placeholder 3"/>
          <p:cNvSpPr>
            <a:spLocks noGrp="1"/>
          </p:cNvSpPr>
          <p:nvPr>
            <p:ph type="sldNum" sz="quarter" idx="10"/>
          </p:nvPr>
        </p:nvSpPr>
        <p:spPr/>
        <p:txBody>
          <a:bodyPr/>
          <a:lstStyle/>
          <a:p>
            <a:fld id="{B809C126-996B-4D67-BEC5-6374270465E1}" type="slidenum">
              <a:rPr lang="en-US" altLang="en-US" smtClean="0"/>
              <a:pPr/>
              <a:t>14</a:t>
            </a:fld>
            <a:endParaRPr lang="en-US" altLang="en-US" dirty="0"/>
          </a:p>
        </p:txBody>
      </p:sp>
    </p:spTree>
    <p:extLst>
      <p:ext uri="{BB962C8B-B14F-4D97-AF65-F5344CB8AC3E}">
        <p14:creationId xmlns:p14="http://schemas.microsoft.com/office/powerpoint/2010/main" val="1888753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Problem: there are incomplete environmental submittals, especially 11th hour type of projects that have sat.  We</a:t>
            </a:r>
            <a:r>
              <a:rPr lang="en-US" baseline="0" dirty="0" smtClean="0"/>
              <a:t> may need more design and survey work completed earlier prior to a design and construction grant. </a:t>
            </a:r>
          </a:p>
          <a:p>
            <a:endParaRPr lang="en-US" baseline="0" dirty="0" smtClean="0"/>
          </a:p>
          <a:p>
            <a:r>
              <a:rPr lang="en-US" baseline="0" dirty="0" smtClean="0"/>
              <a:t>Per 5050.4B, 1004: Designing beyond 25% may viewed as </a:t>
            </a:r>
            <a:r>
              <a:rPr lang="en-US" baseline="0" dirty="0" err="1" smtClean="0"/>
              <a:t>predecisional</a:t>
            </a:r>
            <a:r>
              <a:rPr lang="en-US" baseline="0" dirty="0" smtClean="0"/>
              <a:t>. Designing beyond 25% sends a message that FAA is prejudging the proposed project’s merits before it completes NEPA. The FAA will not fund actions that would bring into question its credibility or its public perception of FAA objectivity and impartiality during the NEPA process.</a:t>
            </a:r>
          </a:p>
          <a:p>
            <a:endParaRPr lang="en-US" baseline="0" dirty="0" smtClean="0"/>
          </a:p>
          <a:p>
            <a:r>
              <a:rPr lang="en-US" baseline="0" dirty="0" smtClean="0"/>
              <a:t>After NEPA, permitting phase of project may require more than a 25% design. </a:t>
            </a:r>
          </a:p>
          <a:p>
            <a:endParaRPr lang="en-US" baseline="0" dirty="0" smtClean="0"/>
          </a:p>
        </p:txBody>
      </p:sp>
      <p:sp>
        <p:nvSpPr>
          <p:cNvPr id="4" name="Slide Number Placeholder 3"/>
          <p:cNvSpPr>
            <a:spLocks noGrp="1"/>
          </p:cNvSpPr>
          <p:nvPr>
            <p:ph type="sldNum" sz="quarter" idx="10"/>
          </p:nvPr>
        </p:nvSpPr>
        <p:spPr/>
        <p:txBody>
          <a:bodyPr/>
          <a:lstStyle/>
          <a:p>
            <a:fld id="{B809C126-996B-4D67-BEC5-6374270465E1}" type="slidenum">
              <a:rPr lang="en-US" altLang="en-US" smtClean="0"/>
              <a:pPr/>
              <a:t>15</a:t>
            </a:fld>
            <a:endParaRPr lang="en-US" altLang="en-US" dirty="0"/>
          </a:p>
        </p:txBody>
      </p:sp>
    </p:spTree>
    <p:extLst>
      <p:ext uri="{BB962C8B-B14F-4D97-AF65-F5344CB8AC3E}">
        <p14:creationId xmlns:p14="http://schemas.microsoft.com/office/powerpoint/2010/main" val="1888753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Design helps avoid, minimize then mitigate. There is a sequence</a:t>
            </a:r>
            <a:r>
              <a:rPr lang="en-US" baseline="0" dirty="0" smtClean="0"/>
              <a:t> that will lead you to an alternative(s).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16</a:t>
            </a:fld>
            <a:endParaRPr lang="en-US" dirty="0"/>
          </a:p>
        </p:txBody>
      </p:sp>
    </p:spTree>
    <p:extLst>
      <p:ext uri="{BB962C8B-B14F-4D97-AF65-F5344CB8AC3E}">
        <p14:creationId xmlns:p14="http://schemas.microsoft.com/office/powerpoint/2010/main" val="2313652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Properly vetted Environmental SOW can stave off many issues that could occur later on</a:t>
            </a:r>
          </a:p>
          <a:p>
            <a:endParaRPr lang="en-US" dirty="0" smtClean="0"/>
          </a:p>
          <a:p>
            <a:r>
              <a:rPr lang="en-US" dirty="0" smtClean="0"/>
              <a:t>Good SOW</a:t>
            </a:r>
            <a:r>
              <a:rPr lang="en-US" baseline="0" dirty="0" smtClean="0"/>
              <a:t> helps answer questions in environmental</a:t>
            </a:r>
            <a:endParaRPr lang="en-US" dirty="0" smtClean="0"/>
          </a:p>
          <a:p>
            <a:endParaRPr lang="en-US" dirty="0"/>
          </a:p>
        </p:txBody>
      </p:sp>
      <p:sp>
        <p:nvSpPr>
          <p:cNvPr id="4" name="Slide Number Placeholder 3"/>
          <p:cNvSpPr>
            <a:spLocks noGrp="1"/>
          </p:cNvSpPr>
          <p:nvPr>
            <p:ph type="sldNum" sz="quarter" idx="10"/>
          </p:nvPr>
        </p:nvSpPr>
        <p:spPr/>
        <p:txBody>
          <a:bodyPr/>
          <a:lstStyle/>
          <a:p>
            <a:fld id="{B809C126-996B-4D67-BEC5-6374270465E1}" type="slidenum">
              <a:rPr lang="en-US" altLang="en-US" smtClean="0"/>
              <a:pPr/>
              <a:t>17</a:t>
            </a:fld>
            <a:endParaRPr lang="en-US" altLang="en-US" dirty="0"/>
          </a:p>
        </p:txBody>
      </p:sp>
    </p:spTree>
    <p:extLst>
      <p:ext uri="{BB962C8B-B14F-4D97-AF65-F5344CB8AC3E}">
        <p14:creationId xmlns:p14="http://schemas.microsoft.com/office/powerpoint/2010/main" val="18887533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of these points need to be covered in a SOW to help promote an adequate environmental document</a:t>
            </a:r>
          </a:p>
          <a:p>
            <a:endParaRPr lang="en-US" dirty="0" smtClean="0"/>
          </a:p>
          <a:p>
            <a:r>
              <a:rPr lang="en-US" dirty="0" smtClean="0"/>
              <a:t>Talk about each one.  </a:t>
            </a:r>
          </a:p>
          <a:p>
            <a:endParaRPr lang="en-US" dirty="0"/>
          </a:p>
        </p:txBody>
      </p:sp>
      <p:sp>
        <p:nvSpPr>
          <p:cNvPr id="4" name="Slide Number Placeholder 3"/>
          <p:cNvSpPr>
            <a:spLocks noGrp="1"/>
          </p:cNvSpPr>
          <p:nvPr>
            <p:ph type="sldNum" sz="quarter" idx="10"/>
          </p:nvPr>
        </p:nvSpPr>
        <p:spPr/>
        <p:txBody>
          <a:bodyPr/>
          <a:lstStyle/>
          <a:p>
            <a:fld id="{B809C126-996B-4D67-BEC5-6374270465E1}" type="slidenum">
              <a:rPr lang="en-US" altLang="en-US" smtClean="0"/>
              <a:pPr/>
              <a:t>18</a:t>
            </a:fld>
            <a:endParaRPr lang="en-US" altLang="en-US" dirty="0"/>
          </a:p>
        </p:txBody>
      </p:sp>
    </p:spTree>
    <p:extLst>
      <p:ext uri="{BB962C8B-B14F-4D97-AF65-F5344CB8AC3E}">
        <p14:creationId xmlns:p14="http://schemas.microsoft.com/office/powerpoint/2010/main" val="3497054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Justification should be well established/defined before entering into the environmental….should be 80% flushed out.</a:t>
            </a:r>
          </a:p>
          <a:p>
            <a:r>
              <a:rPr lang="en-US" dirty="0" smtClean="0"/>
              <a:t>For Justification:</a:t>
            </a:r>
          </a:p>
          <a:p>
            <a:r>
              <a:rPr lang="en-US" dirty="0" smtClean="0"/>
              <a:t>What’s driving the need for the improvement?”</a:t>
            </a:r>
          </a:p>
          <a:p>
            <a:r>
              <a:rPr lang="en-US" dirty="0" smtClean="0"/>
              <a:t>“Does a prospective ‘fix’ to the problem make sense, and is it realistic?”</a:t>
            </a:r>
          </a:p>
          <a:p>
            <a:r>
              <a:rPr lang="en-US" dirty="0" smtClean="0"/>
              <a:t>“Can you convince others of the reasons why the problem needs to be fixed?”</a:t>
            </a:r>
          </a:p>
          <a:p>
            <a:endParaRPr lang="en-US" dirty="0"/>
          </a:p>
        </p:txBody>
      </p:sp>
      <p:sp>
        <p:nvSpPr>
          <p:cNvPr id="4" name="Slide Number Placeholder 3"/>
          <p:cNvSpPr>
            <a:spLocks noGrp="1"/>
          </p:cNvSpPr>
          <p:nvPr>
            <p:ph type="sldNum" sz="quarter" idx="10"/>
          </p:nvPr>
        </p:nvSpPr>
        <p:spPr/>
        <p:txBody>
          <a:bodyPr/>
          <a:lstStyle/>
          <a:p>
            <a:fld id="{B809C126-996B-4D67-BEC5-6374270465E1}" type="slidenum">
              <a:rPr lang="en-US" altLang="en-US" smtClean="0"/>
              <a:pPr/>
              <a:t>19</a:t>
            </a:fld>
            <a:endParaRPr lang="en-US" altLang="en-US" dirty="0"/>
          </a:p>
        </p:txBody>
      </p:sp>
    </p:spTree>
    <p:extLst>
      <p:ext uri="{BB962C8B-B14F-4D97-AF65-F5344CB8AC3E}">
        <p14:creationId xmlns:p14="http://schemas.microsoft.com/office/powerpoint/2010/main" val="298142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why here, why now</a:t>
            </a:r>
          </a:p>
          <a:p>
            <a:endParaRPr lang="en-US" dirty="0"/>
          </a:p>
        </p:txBody>
      </p:sp>
      <p:sp>
        <p:nvSpPr>
          <p:cNvPr id="4" name="Slide Number Placeholder 3"/>
          <p:cNvSpPr>
            <a:spLocks noGrp="1"/>
          </p:cNvSpPr>
          <p:nvPr>
            <p:ph type="sldNum" sz="quarter" idx="10"/>
          </p:nvPr>
        </p:nvSpPr>
        <p:spPr/>
        <p:txBody>
          <a:bodyPr/>
          <a:lstStyle/>
          <a:p>
            <a:fld id="{B809C126-996B-4D67-BEC5-6374270465E1}" type="slidenum">
              <a:rPr lang="en-US" altLang="en-US" smtClean="0"/>
              <a:pPr/>
              <a:t>20</a:t>
            </a:fld>
            <a:endParaRPr lang="en-US" altLang="en-US" dirty="0"/>
          </a:p>
        </p:txBody>
      </p:sp>
    </p:spTree>
    <p:extLst>
      <p:ext uri="{BB962C8B-B14F-4D97-AF65-F5344CB8AC3E}">
        <p14:creationId xmlns:p14="http://schemas.microsoft.com/office/powerpoint/2010/main" val="349821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09C126-996B-4D67-BEC5-6374270465E1}" type="slidenum">
              <a:rPr lang="en-US" altLang="en-US" smtClean="0"/>
              <a:pPr/>
              <a:t>21</a:t>
            </a:fld>
            <a:endParaRPr lang="en-US" altLang="en-US" dirty="0"/>
          </a:p>
        </p:txBody>
      </p:sp>
    </p:spTree>
    <p:extLst>
      <p:ext uri="{BB962C8B-B14F-4D97-AF65-F5344CB8AC3E}">
        <p14:creationId xmlns:p14="http://schemas.microsoft.com/office/powerpoint/2010/main" val="3498210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Alternatives development is linked to objectives per our previous slide</a:t>
            </a:r>
          </a:p>
          <a:p>
            <a:endParaRPr lang="en-US" dirty="0" smtClean="0"/>
          </a:p>
          <a:p>
            <a:r>
              <a:rPr lang="en-US" dirty="0" smtClean="0"/>
              <a:t>If good planning has been done, an array of alternatives should already be identified</a:t>
            </a:r>
          </a:p>
          <a:p>
            <a:endParaRPr lang="en-US" dirty="0" smtClean="0"/>
          </a:p>
          <a:p>
            <a:r>
              <a:rPr lang="en-US" dirty="0" smtClean="0"/>
              <a:t>Use objectives from purpose and need to ensure the alternatives are applicable.</a:t>
            </a:r>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22</a:t>
            </a:fld>
            <a:endParaRPr lang="en-US" dirty="0"/>
          </a:p>
        </p:txBody>
      </p:sp>
    </p:spTree>
    <p:extLst>
      <p:ext uri="{BB962C8B-B14F-4D97-AF65-F5344CB8AC3E}">
        <p14:creationId xmlns:p14="http://schemas.microsoft.com/office/powerpoint/2010/main" val="16644292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Helps assist in scoping of environmental</a:t>
            </a:r>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23</a:t>
            </a:fld>
            <a:endParaRPr lang="en-US" dirty="0"/>
          </a:p>
        </p:txBody>
      </p:sp>
    </p:spTree>
    <p:extLst>
      <p:ext uri="{BB962C8B-B14F-4D97-AF65-F5344CB8AC3E}">
        <p14:creationId xmlns:p14="http://schemas.microsoft.com/office/powerpoint/2010/main" val="3631839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need enough information for us to make a decision. We need to understand and know the mitigation, if any, involved. </a:t>
            </a:r>
          </a:p>
          <a:p>
            <a:endParaRPr lang="en-US" dirty="0" smtClean="0"/>
          </a:p>
          <a:p>
            <a:r>
              <a:rPr lang="en-US" dirty="0" smtClean="0"/>
              <a:t>Conceptual measures are preliminary, qualitative explanations of each mitigation measure the sponsor develops in consultation with the responsible FAA official and expertise or jurisdictional agencies. These explanations should describe each measure’s benefits (Order 1050.1E, paragraph 405g) by noting how the measure would avoid or reduce the adverse environmental effects.</a:t>
            </a:r>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24</a:t>
            </a:fld>
            <a:endParaRPr lang="en-US" dirty="0"/>
          </a:p>
        </p:txBody>
      </p:sp>
    </p:spTree>
    <p:extLst>
      <p:ext uri="{BB962C8B-B14F-4D97-AF65-F5344CB8AC3E}">
        <p14:creationId xmlns:p14="http://schemas.microsoft.com/office/powerpoint/2010/main" val="1963222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Delineation requirement differences between</a:t>
            </a:r>
            <a:r>
              <a:rPr lang="en-US" baseline="0" dirty="0" smtClean="0"/>
              <a:t> ND and MN. Speak to respective states and use of 87 Manual Update</a:t>
            </a:r>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25</a:t>
            </a:fld>
            <a:endParaRPr lang="en-US" dirty="0"/>
          </a:p>
        </p:txBody>
      </p:sp>
    </p:spTree>
    <p:extLst>
      <p:ext uri="{BB962C8B-B14F-4D97-AF65-F5344CB8AC3E}">
        <p14:creationId xmlns:p14="http://schemas.microsoft.com/office/powerpoint/2010/main" val="927620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26</a:t>
            </a:fld>
            <a:endParaRPr lang="en-US" dirty="0"/>
          </a:p>
        </p:txBody>
      </p:sp>
    </p:spTree>
    <p:extLst>
      <p:ext uri="{BB962C8B-B14F-4D97-AF65-F5344CB8AC3E}">
        <p14:creationId xmlns:p14="http://schemas.microsoft.com/office/powerpoint/2010/main" val="28060945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a:latin typeface="Calibri"/>
                <a:ea typeface="Calibri"/>
                <a:cs typeface="Times New Roman"/>
              </a:rPr>
              <a:t>Environmental commitment includes any action </a:t>
            </a:r>
            <a:r>
              <a:rPr lang="en-US" dirty="0" smtClean="0">
                <a:latin typeface="Calibri"/>
                <a:ea typeface="Calibri"/>
                <a:cs typeface="Times New Roman"/>
              </a:rPr>
              <a:t>that: </a:t>
            </a:r>
          </a:p>
          <a:p>
            <a:pPr marL="0" marR="0">
              <a:spcBef>
                <a:spcPts val="0"/>
              </a:spcBef>
              <a:spcAft>
                <a:spcPts val="0"/>
              </a:spcAft>
            </a:pPr>
            <a:endParaRPr lang="en-US" dirty="0">
              <a:latin typeface="Calibri"/>
              <a:ea typeface="Calibri"/>
              <a:cs typeface="Times New Roman"/>
            </a:endParaRPr>
          </a:p>
          <a:p>
            <a:pPr marL="0" marR="0">
              <a:spcBef>
                <a:spcPts val="0"/>
              </a:spcBef>
              <a:spcAft>
                <a:spcPts val="0"/>
              </a:spcAft>
            </a:pPr>
            <a:r>
              <a:rPr lang="en-US" dirty="0" smtClean="0">
                <a:latin typeface="Calibri"/>
                <a:ea typeface="Calibri"/>
                <a:cs typeface="Times New Roman"/>
              </a:rPr>
              <a:t>- is </a:t>
            </a:r>
            <a:r>
              <a:rPr lang="en-US" dirty="0">
                <a:latin typeface="Calibri"/>
                <a:ea typeface="Calibri"/>
                <a:cs typeface="Times New Roman"/>
              </a:rPr>
              <a:t>intended to avoid, minimize, or mitigate environmental impacts a project and </a:t>
            </a:r>
            <a:endParaRPr lang="en-US" dirty="0" smtClean="0">
              <a:latin typeface="Calibri"/>
              <a:ea typeface="Calibri"/>
              <a:cs typeface="Times New Roman"/>
            </a:endParaRPr>
          </a:p>
          <a:p>
            <a:pPr marL="0" marR="0">
              <a:spcBef>
                <a:spcPts val="0"/>
              </a:spcBef>
              <a:spcAft>
                <a:spcPts val="0"/>
              </a:spcAft>
            </a:pPr>
            <a:r>
              <a:rPr lang="en-US" dirty="0" smtClean="0">
                <a:latin typeface="Calibri"/>
                <a:ea typeface="Calibri"/>
                <a:cs typeface="Times New Roman"/>
              </a:rPr>
              <a:t>- is </a:t>
            </a:r>
            <a:r>
              <a:rPr lang="en-US" dirty="0">
                <a:latin typeface="Calibri"/>
                <a:ea typeface="Calibri"/>
                <a:cs typeface="Times New Roman"/>
              </a:rPr>
              <a:t>required to be implemented as a condition of project approval, </a:t>
            </a:r>
            <a:endParaRPr lang="en-US" dirty="0" smtClean="0">
              <a:latin typeface="Calibri"/>
              <a:ea typeface="Calibri"/>
              <a:cs typeface="Times New Roman"/>
            </a:endParaRPr>
          </a:p>
          <a:p>
            <a:pPr marL="0" marR="0">
              <a:spcBef>
                <a:spcPts val="0"/>
              </a:spcBef>
              <a:spcAft>
                <a:spcPts val="0"/>
              </a:spcAft>
            </a:pPr>
            <a:r>
              <a:rPr lang="en-US" dirty="0" smtClean="0">
                <a:latin typeface="Calibri"/>
                <a:ea typeface="Calibri"/>
                <a:cs typeface="Times New Roman"/>
              </a:rPr>
              <a:t>- or </a:t>
            </a:r>
            <a:r>
              <a:rPr lang="en-US" dirty="0">
                <a:latin typeface="Calibri"/>
                <a:ea typeface="Calibri"/>
                <a:cs typeface="Times New Roman"/>
              </a:rPr>
              <a:t>has been committed to by the project sponsor as part of the environmental review process.</a:t>
            </a:r>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27</a:t>
            </a:fld>
            <a:endParaRPr lang="en-US" dirty="0"/>
          </a:p>
        </p:txBody>
      </p:sp>
    </p:spTree>
    <p:extLst>
      <p:ext uri="{BB962C8B-B14F-4D97-AF65-F5344CB8AC3E}">
        <p14:creationId xmlns:p14="http://schemas.microsoft.com/office/powerpoint/2010/main" val="2868652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a:latin typeface="Calibri"/>
                <a:ea typeface="Calibri"/>
                <a:cs typeface="Times New Roman"/>
              </a:rPr>
              <a:t>Commitments arise out of various documents and at various stages of the environmental process, whether it be in the project development phase or the design/permitting phase. Some examples include:</a:t>
            </a:r>
          </a:p>
          <a:p>
            <a:pPr marL="0" marR="0">
              <a:spcBef>
                <a:spcPts val="0"/>
              </a:spcBef>
              <a:spcAft>
                <a:spcPts val="0"/>
              </a:spcAft>
            </a:pPr>
            <a:r>
              <a:rPr lang="en-US" dirty="0">
                <a:latin typeface="Calibri"/>
                <a:ea typeface="Calibri"/>
                <a:cs typeface="Times New Roman"/>
              </a:rPr>
              <a:t> </a:t>
            </a:r>
          </a:p>
          <a:p>
            <a:pPr marL="0" marR="0">
              <a:spcBef>
                <a:spcPts val="0"/>
              </a:spcBef>
              <a:spcAft>
                <a:spcPts val="0"/>
              </a:spcAft>
            </a:pPr>
            <a:r>
              <a:rPr lang="en-US" dirty="0">
                <a:latin typeface="Calibri"/>
                <a:ea typeface="Calibri"/>
                <a:cs typeface="Times New Roman"/>
              </a:rPr>
              <a:t>NEPA documents(CE, EA//FONSI, EIS/ROD)</a:t>
            </a:r>
          </a:p>
          <a:p>
            <a:pPr marL="0" marR="0">
              <a:spcBef>
                <a:spcPts val="0"/>
              </a:spcBef>
              <a:spcAft>
                <a:spcPts val="0"/>
              </a:spcAft>
            </a:pPr>
            <a:r>
              <a:rPr lang="en-US" dirty="0">
                <a:latin typeface="Calibri"/>
                <a:ea typeface="Calibri"/>
                <a:cs typeface="Times New Roman"/>
              </a:rPr>
              <a:t>Section 106 memorandum of agreements</a:t>
            </a:r>
          </a:p>
          <a:p>
            <a:pPr marL="0" marR="0">
              <a:spcBef>
                <a:spcPts val="0"/>
              </a:spcBef>
              <a:spcAft>
                <a:spcPts val="0"/>
              </a:spcAft>
            </a:pPr>
            <a:r>
              <a:rPr lang="en-US" dirty="0">
                <a:latin typeface="Calibri"/>
                <a:ea typeface="Calibri"/>
                <a:cs typeface="Times New Roman"/>
              </a:rPr>
              <a:t>Biological Opinions/incidental take statements issued by usfws during the section 7 of the ESA consultation process Section 404 permit issued by the USACE under the clean water act Other state, regional, and local permits</a:t>
            </a:r>
          </a:p>
          <a:p>
            <a:pPr marL="0" marR="0">
              <a:spcBef>
                <a:spcPts val="0"/>
              </a:spcBef>
              <a:spcAft>
                <a:spcPts val="0"/>
              </a:spcAft>
            </a:pPr>
            <a:r>
              <a:rPr lang="en-US" dirty="0">
                <a:latin typeface="Calibri"/>
                <a:ea typeface="Calibri"/>
                <a:cs typeface="Times New Roman"/>
              </a:rPr>
              <a:t> </a:t>
            </a:r>
          </a:p>
          <a:p>
            <a:pPr marL="0" marR="0">
              <a:spcBef>
                <a:spcPts val="0"/>
              </a:spcBef>
              <a:spcAft>
                <a:spcPts val="0"/>
              </a:spcAft>
            </a:pPr>
            <a:r>
              <a:rPr lang="en-US" dirty="0">
                <a:latin typeface="Calibri"/>
                <a:ea typeface="Calibri"/>
                <a:cs typeface="Times New Roman"/>
              </a:rPr>
              <a:t>Why do we do it - READ BULLETS</a:t>
            </a:r>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28</a:t>
            </a:fld>
            <a:endParaRPr lang="en-US" dirty="0"/>
          </a:p>
        </p:txBody>
      </p:sp>
    </p:spTree>
    <p:extLst>
      <p:ext uri="{BB962C8B-B14F-4D97-AF65-F5344CB8AC3E}">
        <p14:creationId xmlns:p14="http://schemas.microsoft.com/office/powerpoint/2010/main" val="42178294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a:latin typeface="Calibri"/>
                <a:ea typeface="Calibri"/>
                <a:cs typeface="Times New Roman"/>
              </a:rPr>
              <a:t>The environmental process for a major project could result in upwards of 100 commitments. Some commitments may be defined very specifically or may be defined only as a broad concept that you have to incorporate into your project to meet the intended goal. </a:t>
            </a:r>
            <a:r>
              <a:rPr lang="en-US" dirty="0" smtClean="0">
                <a:latin typeface="Calibri"/>
                <a:ea typeface="Calibri"/>
                <a:cs typeface="Times New Roman"/>
              </a:rPr>
              <a:t>There </a:t>
            </a:r>
            <a:r>
              <a:rPr lang="en-US" dirty="0">
                <a:latin typeface="Calibri"/>
                <a:ea typeface="Calibri"/>
                <a:cs typeface="Times New Roman"/>
              </a:rPr>
              <a:t>may be situations where commitments may conflict or overlap from different laws or agency requests and at other times they may be unclear, inconsistent or contradictory. It is key to have a system in place to review and track the environmental commitments early in the process and negotiate with the agencies to ensure that any issues get resolved early. </a:t>
            </a:r>
          </a:p>
          <a:p>
            <a:pPr marL="0" marR="0">
              <a:spcBef>
                <a:spcPts val="0"/>
              </a:spcBef>
              <a:spcAft>
                <a:spcPts val="0"/>
              </a:spcAft>
            </a:pPr>
            <a:endParaRPr lang="en-US" dirty="0" smtClean="0">
              <a:solidFill>
                <a:srgbClr val="FF0000"/>
              </a:solidFill>
              <a:latin typeface="Calibri"/>
              <a:ea typeface="Calibri"/>
              <a:cs typeface="Times New Roman"/>
            </a:endParaRPr>
          </a:p>
          <a:p>
            <a:pPr marL="0" marR="0">
              <a:spcBef>
                <a:spcPts val="0"/>
              </a:spcBef>
              <a:spcAft>
                <a:spcPts val="0"/>
              </a:spcAft>
            </a:pPr>
            <a:r>
              <a:rPr lang="en-US" dirty="0" smtClean="0">
                <a:solidFill>
                  <a:srgbClr val="FF0000"/>
                </a:solidFill>
                <a:latin typeface="Calibri"/>
                <a:ea typeface="Calibri"/>
                <a:cs typeface="Times New Roman"/>
              </a:rPr>
              <a:t>Now</a:t>
            </a:r>
            <a:r>
              <a:rPr lang="en-US" dirty="0">
                <a:solidFill>
                  <a:srgbClr val="FF0000"/>
                </a:solidFill>
                <a:latin typeface="Calibri"/>
                <a:ea typeface="Calibri"/>
                <a:cs typeface="Times New Roman"/>
              </a:rPr>
              <a:t>, how we do it- READ BULLETS</a:t>
            </a:r>
          </a:p>
          <a:p>
            <a:pPr marL="0" marR="0">
              <a:spcBef>
                <a:spcPts val="0"/>
              </a:spcBef>
              <a:spcAft>
                <a:spcPts val="0"/>
              </a:spcAft>
            </a:pPr>
            <a:endParaRPr lang="en-US" dirty="0" smtClean="0">
              <a:latin typeface="Calibri"/>
              <a:ea typeface="Calibri"/>
              <a:cs typeface="Times New Roman"/>
            </a:endParaRPr>
          </a:p>
          <a:p>
            <a:pPr marL="0" marR="0">
              <a:spcBef>
                <a:spcPts val="0"/>
              </a:spcBef>
              <a:spcAft>
                <a:spcPts val="0"/>
              </a:spcAft>
            </a:pPr>
            <a:r>
              <a:rPr lang="en-US" dirty="0">
                <a:latin typeface="Calibri"/>
                <a:ea typeface="Calibri"/>
                <a:cs typeface="Times New Roman"/>
              </a:rPr>
              <a:t> </a:t>
            </a:r>
            <a:r>
              <a:rPr lang="en-US" sz="1050" dirty="0" smtClean="0">
                <a:latin typeface="Calibri"/>
                <a:ea typeface="Calibri"/>
                <a:cs typeface="Times New Roman"/>
              </a:rPr>
              <a:t>Key </a:t>
            </a:r>
            <a:r>
              <a:rPr lang="en-US" sz="1050" dirty="0">
                <a:latin typeface="Calibri"/>
                <a:ea typeface="Calibri"/>
                <a:cs typeface="Times New Roman"/>
              </a:rPr>
              <a:t>items to get across-</a:t>
            </a:r>
          </a:p>
          <a:p>
            <a:pPr marL="0" marR="0">
              <a:spcBef>
                <a:spcPts val="0"/>
              </a:spcBef>
              <a:spcAft>
                <a:spcPts val="0"/>
              </a:spcAft>
            </a:pPr>
            <a:endParaRPr lang="en-US" sz="1050" dirty="0" smtClean="0">
              <a:latin typeface="Calibri"/>
              <a:ea typeface="Calibri"/>
              <a:cs typeface="Times New Roman"/>
            </a:endParaRPr>
          </a:p>
          <a:p>
            <a:pPr marL="0" marR="0">
              <a:spcBef>
                <a:spcPts val="0"/>
              </a:spcBef>
              <a:spcAft>
                <a:spcPts val="0"/>
              </a:spcAft>
            </a:pPr>
            <a:r>
              <a:rPr lang="en-US" sz="1050" dirty="0" smtClean="0">
                <a:latin typeface="Calibri"/>
                <a:ea typeface="Calibri"/>
                <a:cs typeface="Times New Roman"/>
              </a:rPr>
              <a:t>1-develop </a:t>
            </a:r>
            <a:r>
              <a:rPr lang="en-US" sz="1050" dirty="0">
                <a:latin typeface="Calibri"/>
                <a:ea typeface="Calibri"/>
                <a:cs typeface="Times New Roman"/>
              </a:rPr>
              <a:t>section in NEPA document that identifies commitment </a:t>
            </a:r>
            <a:r>
              <a:rPr lang="en-US" sz="1050" dirty="0" smtClean="0">
                <a:latin typeface="Calibri"/>
                <a:ea typeface="Calibri"/>
                <a:cs typeface="Times New Roman"/>
              </a:rPr>
              <a:t>2-carry </a:t>
            </a:r>
            <a:r>
              <a:rPr lang="en-US" sz="1050" dirty="0">
                <a:latin typeface="Calibri"/>
                <a:ea typeface="Calibri"/>
                <a:cs typeface="Times New Roman"/>
              </a:rPr>
              <a:t>commitments into decision document </a:t>
            </a:r>
            <a:r>
              <a:rPr lang="en-US" sz="1050" dirty="0" smtClean="0">
                <a:latin typeface="Calibri"/>
                <a:ea typeface="Calibri"/>
                <a:cs typeface="Times New Roman"/>
              </a:rPr>
              <a:t>3-identify </a:t>
            </a:r>
            <a:r>
              <a:rPr lang="en-US" sz="1050" dirty="0">
                <a:latin typeface="Calibri"/>
                <a:ea typeface="Calibri"/>
                <a:cs typeface="Times New Roman"/>
              </a:rPr>
              <a:t>in design plans, utilize a sheet specific to commitments in the plan set </a:t>
            </a:r>
            <a:endParaRPr lang="en-US" sz="1050" dirty="0" smtClean="0">
              <a:latin typeface="Calibri"/>
              <a:ea typeface="Calibri"/>
              <a:cs typeface="Times New Roman"/>
            </a:endParaRPr>
          </a:p>
          <a:p>
            <a:pPr marL="0" marR="0">
              <a:spcBef>
                <a:spcPts val="0"/>
              </a:spcBef>
              <a:spcAft>
                <a:spcPts val="0"/>
              </a:spcAft>
            </a:pPr>
            <a:r>
              <a:rPr lang="en-US" sz="1050" dirty="0" smtClean="0">
                <a:latin typeface="Calibri"/>
                <a:ea typeface="Calibri"/>
                <a:cs typeface="Times New Roman"/>
              </a:rPr>
              <a:t>4-for </a:t>
            </a:r>
            <a:r>
              <a:rPr lang="en-US" sz="1050" dirty="0">
                <a:latin typeface="Calibri"/>
                <a:ea typeface="Calibri"/>
                <a:cs typeface="Times New Roman"/>
              </a:rPr>
              <a:t>large scale projects, a spreadsheet or matrix is helpful to build upon between phases that identifies critical or time sensitive items such as commitments that affect design, construction phasing, staffing, time restrictions (such as migration season, bat maternity season, spawning season, etc.)</a:t>
            </a:r>
            <a:endParaRPr lang="en-US" sz="1050" dirty="0">
              <a:effectLst/>
              <a:latin typeface="Calibri"/>
              <a:ea typeface="Calibri"/>
              <a:cs typeface="Times New Roman"/>
            </a:endParaRPr>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29</a:t>
            </a:fld>
            <a:endParaRPr lang="en-US" dirty="0"/>
          </a:p>
        </p:txBody>
      </p:sp>
    </p:spTree>
    <p:extLst>
      <p:ext uri="{BB962C8B-B14F-4D97-AF65-F5344CB8AC3E}">
        <p14:creationId xmlns:p14="http://schemas.microsoft.com/office/powerpoint/2010/main" val="619127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a:latin typeface="Calibri"/>
                <a:ea typeface="Calibri"/>
                <a:cs typeface="Times New Roman"/>
              </a:rPr>
              <a:t>One of the key elements when working in NEPA is having an interdisciplinary team comprised of individuals with various expertise that have depth and range of knowledge in all phases of a project. This includes environmental documentation, design, permitting, construction, and maintenance</a:t>
            </a:r>
            <a:r>
              <a:rPr lang="en-US" dirty="0" smtClean="0">
                <a:latin typeface="Calibri"/>
                <a:ea typeface="Calibri"/>
                <a:cs typeface="Times New Roman"/>
              </a:rPr>
              <a:t>.</a:t>
            </a:r>
          </a:p>
          <a:p>
            <a:pPr marL="0" marR="0">
              <a:spcBef>
                <a:spcPts val="0"/>
              </a:spcBef>
              <a:spcAft>
                <a:spcPts val="0"/>
              </a:spcAft>
            </a:pPr>
            <a:endParaRPr lang="en-US" dirty="0">
              <a:latin typeface="Calibri"/>
              <a:ea typeface="Calibri"/>
              <a:cs typeface="Times New Roman"/>
            </a:endParaRPr>
          </a:p>
          <a:p>
            <a:pPr marL="0" marR="0">
              <a:spcBef>
                <a:spcPts val="0"/>
              </a:spcBef>
              <a:spcAft>
                <a:spcPts val="0"/>
              </a:spcAft>
            </a:pPr>
            <a:r>
              <a:rPr lang="en-US" dirty="0" smtClean="0">
                <a:latin typeface="Calibri"/>
                <a:ea typeface="Calibri"/>
                <a:cs typeface="Times New Roman"/>
              </a:rPr>
              <a:t>This </a:t>
            </a:r>
            <a:r>
              <a:rPr lang="en-US" dirty="0">
                <a:latin typeface="Calibri"/>
                <a:ea typeface="Calibri"/>
                <a:cs typeface="Times New Roman"/>
              </a:rPr>
              <a:t>is key to understanding why the commitments were adopted initially.</a:t>
            </a:r>
          </a:p>
          <a:p>
            <a:pPr marL="0" marR="0">
              <a:spcBef>
                <a:spcPts val="0"/>
              </a:spcBef>
              <a:spcAft>
                <a:spcPts val="0"/>
              </a:spcAft>
            </a:pPr>
            <a:endParaRPr lang="en-US" dirty="0" smtClean="0">
              <a:latin typeface="Calibri"/>
              <a:ea typeface="Calibri"/>
              <a:cs typeface="Times New Roman"/>
            </a:endParaRPr>
          </a:p>
          <a:p>
            <a:pPr marL="0" marR="0">
              <a:spcBef>
                <a:spcPts val="0"/>
              </a:spcBef>
              <a:spcAft>
                <a:spcPts val="0"/>
              </a:spcAft>
            </a:pPr>
            <a:r>
              <a:rPr lang="en-US" dirty="0">
                <a:latin typeface="Calibri"/>
                <a:ea typeface="Calibri"/>
                <a:cs typeface="Times New Roman"/>
              </a:rPr>
              <a:t> </a:t>
            </a:r>
            <a:r>
              <a:rPr lang="en-US" dirty="0" smtClean="0">
                <a:latin typeface="Calibri"/>
                <a:ea typeface="Calibri"/>
                <a:cs typeface="Times New Roman"/>
              </a:rPr>
              <a:t>There </a:t>
            </a:r>
            <a:r>
              <a:rPr lang="en-US" dirty="0">
                <a:latin typeface="Calibri"/>
                <a:ea typeface="Calibri"/>
                <a:cs typeface="Times New Roman"/>
              </a:rPr>
              <a:t>are times when you may find that a environmental commitment cannot be implemented during construction due to the design constraints. This may result in Changes to the NEPA document, requires additional consultation, modification to permits, addendum to the plans, or contract documents. </a:t>
            </a:r>
            <a:r>
              <a:rPr lang="en-US" dirty="0" smtClean="0">
                <a:latin typeface="Calibri"/>
                <a:ea typeface="Calibri"/>
                <a:cs typeface="Times New Roman"/>
              </a:rPr>
              <a:t>Therefore </a:t>
            </a:r>
            <a:r>
              <a:rPr lang="en-US" dirty="0">
                <a:latin typeface="Calibri"/>
                <a:ea typeface="Calibri"/>
                <a:cs typeface="Times New Roman"/>
              </a:rPr>
              <a:t>the IDT </a:t>
            </a:r>
            <a:r>
              <a:rPr lang="en-US" dirty="0" smtClean="0">
                <a:latin typeface="Calibri"/>
                <a:ea typeface="Calibri"/>
                <a:cs typeface="Times New Roman"/>
              </a:rPr>
              <a:t>should: </a:t>
            </a:r>
            <a:endParaRPr lang="en-US" dirty="0">
              <a:latin typeface="Calibri"/>
              <a:ea typeface="Calibri"/>
              <a:cs typeface="Times New Roman"/>
            </a:endParaRPr>
          </a:p>
          <a:p>
            <a:pPr marL="0" marR="0">
              <a:spcBef>
                <a:spcPts val="0"/>
              </a:spcBef>
              <a:spcAft>
                <a:spcPts val="0"/>
              </a:spcAft>
            </a:pPr>
            <a:endParaRPr lang="en-US" dirty="0" smtClean="0">
              <a:latin typeface="Calibri"/>
              <a:ea typeface="Calibri"/>
              <a:cs typeface="Times New Roman"/>
            </a:endParaRPr>
          </a:p>
          <a:p>
            <a:pPr marL="0" marR="0">
              <a:spcBef>
                <a:spcPts val="0"/>
              </a:spcBef>
              <a:spcAft>
                <a:spcPts val="0"/>
              </a:spcAft>
            </a:pPr>
            <a:r>
              <a:rPr lang="en-US" dirty="0">
                <a:latin typeface="Calibri"/>
                <a:ea typeface="Calibri"/>
                <a:cs typeface="Times New Roman"/>
              </a:rPr>
              <a:t> </a:t>
            </a:r>
            <a:r>
              <a:rPr lang="en-US" dirty="0" smtClean="0">
                <a:latin typeface="Calibri"/>
                <a:ea typeface="Calibri"/>
                <a:cs typeface="Times New Roman"/>
              </a:rPr>
              <a:t>1-review </a:t>
            </a:r>
            <a:r>
              <a:rPr lang="en-US" dirty="0">
                <a:latin typeface="Calibri"/>
                <a:ea typeface="Calibri"/>
                <a:cs typeface="Times New Roman"/>
              </a:rPr>
              <a:t>scoping letters early with </a:t>
            </a:r>
            <a:r>
              <a:rPr lang="en-US" dirty="0" smtClean="0">
                <a:latin typeface="Calibri"/>
                <a:ea typeface="Calibri"/>
                <a:cs typeface="Times New Roman"/>
              </a:rPr>
              <a:t>FAA 2-coordinate </a:t>
            </a:r>
            <a:r>
              <a:rPr lang="en-US" dirty="0">
                <a:latin typeface="Calibri"/>
                <a:ea typeface="Calibri"/>
                <a:cs typeface="Times New Roman"/>
              </a:rPr>
              <a:t>with agencies and FAA to seek clarifications, negotiate if necessary </a:t>
            </a:r>
            <a:r>
              <a:rPr lang="en-US" dirty="0" smtClean="0">
                <a:latin typeface="Calibri"/>
                <a:ea typeface="Calibri"/>
                <a:cs typeface="Times New Roman"/>
              </a:rPr>
              <a:t>etc. 3-consider </a:t>
            </a:r>
            <a:r>
              <a:rPr lang="en-US" dirty="0">
                <a:latin typeface="Calibri"/>
                <a:ea typeface="Calibri"/>
                <a:cs typeface="Times New Roman"/>
              </a:rPr>
              <a:t>implications to the design, construction and maintenance of the project 4-ensure that commitments that require additional work during construction should be incorporated into project, such as bird surveys and tribal monitoring prior to and during construction 5-be clear as to who is responsible to comply with the commitment (sponsor/faa or contractor)</a:t>
            </a:r>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30</a:t>
            </a:fld>
            <a:endParaRPr lang="en-US" dirty="0"/>
          </a:p>
        </p:txBody>
      </p:sp>
    </p:spTree>
    <p:extLst>
      <p:ext uri="{BB962C8B-B14F-4D97-AF65-F5344CB8AC3E}">
        <p14:creationId xmlns:p14="http://schemas.microsoft.com/office/powerpoint/2010/main" val="4641161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31</a:t>
            </a:fld>
            <a:endParaRPr lang="en-US" dirty="0"/>
          </a:p>
        </p:txBody>
      </p:sp>
    </p:spTree>
    <p:extLst>
      <p:ext uri="{BB962C8B-B14F-4D97-AF65-F5344CB8AC3E}">
        <p14:creationId xmlns:p14="http://schemas.microsoft.com/office/powerpoint/2010/main" val="8476552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a:latin typeface="Calibri"/>
                <a:ea typeface="Calibri"/>
                <a:cs typeface="Times New Roman"/>
              </a:rPr>
              <a:t>Key </a:t>
            </a:r>
            <a:r>
              <a:rPr lang="en-US" dirty="0" smtClean="0">
                <a:latin typeface="Calibri"/>
                <a:ea typeface="Calibri"/>
                <a:cs typeface="Times New Roman"/>
              </a:rPr>
              <a:t>item to get across</a:t>
            </a:r>
          </a:p>
          <a:p>
            <a:pPr marL="0" marR="0">
              <a:spcBef>
                <a:spcPts val="0"/>
              </a:spcBef>
              <a:spcAft>
                <a:spcPts val="0"/>
              </a:spcAft>
            </a:pPr>
            <a:endParaRPr lang="en-US" dirty="0" smtClean="0">
              <a:latin typeface="Calibri"/>
              <a:ea typeface="Calibri"/>
              <a:cs typeface="Times New Roman"/>
            </a:endParaRPr>
          </a:p>
          <a:p>
            <a:pPr marL="0" marR="0">
              <a:spcBef>
                <a:spcPts val="0"/>
              </a:spcBef>
              <a:spcAft>
                <a:spcPts val="0"/>
              </a:spcAft>
            </a:pPr>
            <a:r>
              <a:rPr lang="en-US" dirty="0" smtClean="0">
                <a:latin typeface="Calibri"/>
                <a:ea typeface="Calibri"/>
                <a:cs typeface="Times New Roman"/>
              </a:rPr>
              <a:t>The </a:t>
            </a:r>
            <a:r>
              <a:rPr lang="en-US" dirty="0">
                <a:latin typeface="Calibri"/>
                <a:ea typeface="Calibri"/>
                <a:cs typeface="Times New Roman"/>
              </a:rPr>
              <a:t>project sponsor and FAA remains ultimately responsible for ensuring that the commitments are implemented. Therefore, it is necessary to provide oversight of the contractor to ensure compliance with the commitments during construction</a:t>
            </a:r>
            <a:r>
              <a:rPr lang="en-US" dirty="0" smtClean="0">
                <a:latin typeface="Calibri"/>
                <a:ea typeface="Calibri"/>
                <a:cs typeface="Times New Roman"/>
              </a:rPr>
              <a:t>.</a:t>
            </a:r>
          </a:p>
          <a:p>
            <a:pPr marL="0" marR="0">
              <a:spcBef>
                <a:spcPts val="0"/>
              </a:spcBef>
              <a:spcAft>
                <a:spcPts val="0"/>
              </a:spcAft>
            </a:pPr>
            <a:endParaRPr lang="en-US" dirty="0" smtClean="0">
              <a:latin typeface="Calibri"/>
              <a:ea typeface="Calibri"/>
              <a:cs typeface="Times New Roman"/>
            </a:endParaRPr>
          </a:p>
          <a:p>
            <a:pPr marL="0" marR="0">
              <a:spcBef>
                <a:spcPts val="0"/>
              </a:spcBef>
              <a:spcAft>
                <a:spcPts val="0"/>
              </a:spcAft>
            </a:pPr>
            <a:r>
              <a:rPr lang="en-US" dirty="0" smtClean="0">
                <a:latin typeface="Calibri"/>
                <a:ea typeface="Calibri"/>
                <a:cs typeface="Times New Roman"/>
              </a:rPr>
              <a:t>Commitment</a:t>
            </a:r>
            <a:r>
              <a:rPr lang="en-US" baseline="0" dirty="0" smtClean="0">
                <a:latin typeface="Calibri"/>
                <a:ea typeface="Calibri"/>
                <a:cs typeface="Times New Roman"/>
              </a:rPr>
              <a:t>s should be CIP. Need line item in CIP to pay for it. </a:t>
            </a:r>
          </a:p>
          <a:p>
            <a:pPr marL="0" marR="0">
              <a:spcBef>
                <a:spcPts val="0"/>
              </a:spcBef>
              <a:spcAft>
                <a:spcPts val="0"/>
              </a:spcAft>
            </a:pPr>
            <a:endParaRPr lang="en-US" baseline="0" dirty="0" smtClean="0">
              <a:latin typeface="Calibri"/>
              <a:ea typeface="Calibri"/>
              <a:cs typeface="Times New Roman"/>
            </a:endParaRPr>
          </a:p>
          <a:p>
            <a:pPr marL="0" marR="0">
              <a:spcBef>
                <a:spcPts val="0"/>
              </a:spcBef>
              <a:spcAft>
                <a:spcPts val="0"/>
              </a:spcAft>
            </a:pPr>
            <a:r>
              <a:rPr lang="en-US" baseline="0" dirty="0" smtClean="0">
                <a:latin typeface="Calibri"/>
                <a:ea typeface="Calibri"/>
                <a:cs typeface="Times New Roman"/>
              </a:rPr>
              <a:t>Compliance with FAA grant assurances.</a:t>
            </a:r>
            <a:endParaRPr lang="en-US" dirty="0">
              <a:latin typeface="Calibri"/>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32</a:t>
            </a:fld>
            <a:endParaRPr lang="en-US" dirty="0"/>
          </a:p>
        </p:txBody>
      </p:sp>
    </p:spTree>
    <p:extLst>
      <p:ext uri="{BB962C8B-B14F-4D97-AF65-F5344CB8AC3E}">
        <p14:creationId xmlns:p14="http://schemas.microsoft.com/office/powerpoint/2010/main" val="380018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33</a:t>
            </a:fld>
            <a:endParaRPr lang="en-US" dirty="0"/>
          </a:p>
        </p:txBody>
      </p:sp>
    </p:spTree>
    <p:extLst>
      <p:ext uri="{BB962C8B-B14F-4D97-AF65-F5344CB8AC3E}">
        <p14:creationId xmlns:p14="http://schemas.microsoft.com/office/powerpoint/2010/main" val="41557232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State FRN for wildlife and environmental expired late November. </a:t>
            </a:r>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34</a:t>
            </a:fld>
            <a:endParaRPr lang="en-US" dirty="0"/>
          </a:p>
        </p:txBody>
      </p:sp>
    </p:spTree>
    <p:extLst>
      <p:ext uri="{BB962C8B-B14F-4D97-AF65-F5344CB8AC3E}">
        <p14:creationId xmlns:p14="http://schemas.microsoft.com/office/powerpoint/2010/main" val="10848259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35</a:t>
            </a:fld>
            <a:endParaRPr lang="en-US" dirty="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36</a:t>
            </a:fld>
            <a:endParaRPr lang="en-US" dirty="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37</a:t>
            </a:fld>
            <a:endParaRPr lang="en-US" dirty="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7BB1D0-3D21-4236-A996-302AB46CDA78}" type="slidenum">
              <a:rPr lang="en-US" smtClean="0"/>
              <a:pPr>
                <a:defRPr/>
              </a:pPr>
              <a:t>40</a:t>
            </a:fld>
            <a:endParaRPr lang="en-US" dirty="0"/>
          </a:p>
        </p:txBody>
      </p:sp>
    </p:spTree>
    <p:extLst>
      <p:ext uri="{BB962C8B-B14F-4D97-AF65-F5344CB8AC3E}">
        <p14:creationId xmlns:p14="http://schemas.microsoft.com/office/powerpoint/2010/main" val="172863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080"/>
          <p:cNvGrpSpPr>
            <a:grpSpLocks/>
          </p:cNvGrpSpPr>
          <p:nvPr userDrawn="1"/>
        </p:nvGrpSpPr>
        <p:grpSpPr bwMode="auto">
          <a:xfrm>
            <a:off x="5873750" y="271463"/>
            <a:ext cx="2895600" cy="909637"/>
            <a:chOff x="3700" y="171"/>
            <a:chExt cx="1824" cy="573"/>
          </a:xfrm>
        </p:grpSpPr>
        <p:pic>
          <p:nvPicPr>
            <p:cNvPr id="7"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85000"/>
                </a:lnSpc>
                <a:defRPr/>
              </a:pPr>
              <a:r>
                <a:rPr lang="en-US" altLang="en-US" b="1" dirty="0" smtClean="0">
                  <a:solidFill>
                    <a:srgbClr val="FFFFFF"/>
                  </a:solidFill>
                </a:rPr>
                <a:t>Federal Aviation</a:t>
              </a:r>
            </a:p>
            <a:p>
              <a:pPr eaLnBrk="1" hangingPunct="1">
                <a:lnSpc>
                  <a:spcPct val="85000"/>
                </a:lnSpc>
                <a:defRPr/>
              </a:pPr>
              <a:r>
                <a:rPr lang="en-US" altLang="en-US" b="1" dirty="0" smtClean="0">
                  <a:solidFill>
                    <a:srgbClr val="FFFFFF"/>
                  </a:solidFill>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2374707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a:xfrm>
            <a:off x="6837363" y="6299200"/>
            <a:ext cx="1905000" cy="457200"/>
          </a:xfrm>
        </p:spPr>
        <p:txBody>
          <a:bodyPr/>
          <a:lstStyle>
            <a:lvl1pPr>
              <a:defRPr sz="1600" b="1"/>
            </a:lvl1pPr>
          </a:lstStyle>
          <a:p>
            <a:pPr>
              <a:defRPr/>
            </a:pPr>
            <a:fld id="{4653DC7B-A331-4C80-A8F8-A5A9153B73C2}" type="slidenum">
              <a:rPr lang="en-US"/>
              <a:pPr>
                <a:defRPr/>
              </a:pPr>
              <a:t>‹#›</a:t>
            </a:fld>
            <a:endParaRPr lang="en-US" dirty="0"/>
          </a:p>
        </p:txBody>
      </p:sp>
    </p:spTree>
    <p:extLst>
      <p:ext uri="{BB962C8B-B14F-4D97-AF65-F5344CB8AC3E}">
        <p14:creationId xmlns:p14="http://schemas.microsoft.com/office/powerpoint/2010/main" val="2887244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lvl1pPr>
              <a:defRPr b="1">
                <a:latin typeface="Calibri" pitchFamily="34" charset="0"/>
                <a:cs typeface="Calibri" pitchFamily="34" charset="0"/>
              </a:defRPr>
            </a:lvl1pPr>
          </a:lstStyle>
          <a:p>
            <a:pPr>
              <a:defRPr/>
            </a:pPr>
            <a:fld id="{FEBED7F6-C1AD-4F9C-A1FE-DC25F199885E}" type="slidenum">
              <a:rPr lang="en-US"/>
              <a:pPr>
                <a:defRPr/>
              </a:pPr>
              <a:t>‹#›</a:t>
            </a:fld>
            <a:endParaRPr lang="en-US" dirty="0"/>
          </a:p>
        </p:txBody>
      </p:sp>
    </p:spTree>
    <p:extLst>
      <p:ext uri="{BB962C8B-B14F-4D97-AF65-F5344CB8AC3E}">
        <p14:creationId xmlns:p14="http://schemas.microsoft.com/office/powerpoint/2010/main" val="604146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6" name="Rectangle 11"/>
          <p:cNvSpPr>
            <a:spLocks noGrp="1" noChangeArrowheads="1"/>
          </p:cNvSpPr>
          <p:nvPr>
            <p:ph type="sldNum" sz="quarter" idx="16"/>
          </p:nvPr>
        </p:nvSpPr>
        <p:spPr>
          <a:ln/>
        </p:spPr>
        <p:txBody>
          <a:bodyPr/>
          <a:lstStyle>
            <a:lvl1pPr>
              <a:defRPr/>
            </a:lvl1pPr>
          </a:lstStyle>
          <a:p>
            <a:pPr>
              <a:defRPr/>
            </a:pPr>
            <a:fld id="{13CC5CEA-A077-411B-9D9F-D9E93DCB2418}" type="slidenum">
              <a:rPr lang="en-US"/>
              <a:pPr>
                <a:defRPr/>
              </a:pPr>
              <a:t>‹#›</a:t>
            </a:fld>
            <a:endParaRPr lang="en-US" dirty="0"/>
          </a:p>
        </p:txBody>
      </p:sp>
    </p:spTree>
    <p:extLst>
      <p:ext uri="{BB962C8B-B14F-4D97-AF65-F5344CB8AC3E}">
        <p14:creationId xmlns:p14="http://schemas.microsoft.com/office/powerpoint/2010/main" val="232604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a:defRPr/>
            </a:pPr>
            <a:endParaRPr lang="en-US" dirty="0"/>
          </a:p>
        </p:txBody>
      </p:sp>
      <p:sp>
        <p:nvSpPr>
          <p:cNvPr id="6"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a:defRPr/>
            </a:pPr>
            <a:endParaRPr lang="en-US" dirty="0"/>
          </a:p>
        </p:txBody>
      </p:sp>
      <p:sp>
        <p:nvSpPr>
          <p:cNvPr id="8" name="Rectangle 11"/>
          <p:cNvSpPr>
            <a:spLocks noGrp="1" noChangeArrowheads="1"/>
          </p:cNvSpPr>
          <p:nvPr>
            <p:ph type="sldNum" sz="quarter" idx="17"/>
          </p:nvPr>
        </p:nvSpPr>
        <p:spPr>
          <a:ln/>
        </p:spPr>
        <p:txBody>
          <a:bodyPr/>
          <a:lstStyle>
            <a:lvl1pPr>
              <a:defRPr/>
            </a:lvl1pPr>
          </a:lstStyle>
          <a:p>
            <a:pPr>
              <a:defRPr/>
            </a:pPr>
            <a:fld id="{6D1C7915-5EEE-48CA-8D3D-3D6C241198DA}" type="slidenum">
              <a:rPr lang="en-US"/>
              <a:pPr>
                <a:defRPr/>
              </a:pPr>
              <a:t>‹#›</a:t>
            </a:fld>
            <a:endParaRPr lang="en-US" dirty="0"/>
          </a:p>
        </p:txBody>
      </p:sp>
    </p:spTree>
    <p:extLst>
      <p:ext uri="{BB962C8B-B14F-4D97-AF65-F5344CB8AC3E}">
        <p14:creationId xmlns:p14="http://schemas.microsoft.com/office/powerpoint/2010/main" val="2128217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a:ln/>
        </p:spPr>
        <p:txBody>
          <a:bodyPr/>
          <a:lstStyle>
            <a:lvl1pPr>
              <a:defRPr/>
            </a:lvl1pPr>
          </a:lstStyle>
          <a:p>
            <a:pPr>
              <a:defRPr/>
            </a:pPr>
            <a:endParaRPr lang="en-US" dirty="0"/>
          </a:p>
        </p:txBody>
      </p:sp>
      <p:sp>
        <p:nvSpPr>
          <p:cNvPr id="12" name="Rectangle 10"/>
          <p:cNvSpPr>
            <a:spLocks noGrp="1" noChangeArrowheads="1"/>
          </p:cNvSpPr>
          <p:nvPr>
            <p:ph type="ftr" sz="quarter" idx="18"/>
          </p:nvPr>
        </p:nvSpPr>
        <p:spPr>
          <a:xfrm>
            <a:off x="2314575" y="6248400"/>
            <a:ext cx="2895600" cy="457200"/>
          </a:xfrm>
          <a:prstGeom prst="rect">
            <a:avLst/>
          </a:prstGeom>
          <a:ln/>
        </p:spPr>
        <p:txBody>
          <a:bodyPr/>
          <a:lstStyle>
            <a:lvl1pPr>
              <a:defRPr/>
            </a:lvl1pPr>
          </a:lstStyle>
          <a:p>
            <a:pPr>
              <a:defRPr/>
            </a:pPr>
            <a:endParaRPr lang="en-US" dirty="0"/>
          </a:p>
        </p:txBody>
      </p:sp>
      <p:sp>
        <p:nvSpPr>
          <p:cNvPr id="13" name="Rectangle 11"/>
          <p:cNvSpPr>
            <a:spLocks noGrp="1" noChangeArrowheads="1"/>
          </p:cNvSpPr>
          <p:nvPr>
            <p:ph type="sldNum" sz="quarter" idx="19"/>
          </p:nvPr>
        </p:nvSpPr>
        <p:spPr>
          <a:ln/>
        </p:spPr>
        <p:txBody>
          <a:bodyPr/>
          <a:lstStyle>
            <a:lvl1pPr>
              <a:defRPr/>
            </a:lvl1pPr>
          </a:lstStyle>
          <a:p>
            <a:pPr>
              <a:defRPr/>
            </a:pPr>
            <a:fld id="{21993518-775D-4B20-BB40-1D09C7BFFBA0}" type="slidenum">
              <a:rPr lang="en-US"/>
              <a:pPr>
                <a:defRPr/>
              </a:pPr>
              <a:t>‹#›</a:t>
            </a:fld>
            <a:endParaRPr lang="en-US" dirty="0"/>
          </a:p>
        </p:txBody>
      </p:sp>
    </p:spTree>
    <p:extLst>
      <p:ext uri="{BB962C8B-B14F-4D97-AF65-F5344CB8AC3E}">
        <p14:creationId xmlns:p14="http://schemas.microsoft.com/office/powerpoint/2010/main" val="1886405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a:defRPr/>
            </a:pPr>
            <a:endParaRPr lang="en-US" dirty="0"/>
          </a:p>
        </p:txBody>
      </p:sp>
      <p:sp>
        <p:nvSpPr>
          <p:cNvPr id="7" name="Rectangle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a:defRPr/>
            </a:pPr>
            <a:endParaRPr lang="en-US" dirty="0"/>
          </a:p>
        </p:txBody>
      </p:sp>
      <p:sp>
        <p:nvSpPr>
          <p:cNvPr id="9" name="Rectangle 11"/>
          <p:cNvSpPr>
            <a:spLocks noGrp="1" noChangeArrowheads="1"/>
          </p:cNvSpPr>
          <p:nvPr>
            <p:ph type="sldNum" sz="quarter" idx="18"/>
          </p:nvPr>
        </p:nvSpPr>
        <p:spPr>
          <a:ln/>
        </p:spPr>
        <p:txBody>
          <a:bodyPr/>
          <a:lstStyle>
            <a:lvl1pPr>
              <a:defRPr/>
            </a:lvl1pPr>
          </a:lstStyle>
          <a:p>
            <a:pPr>
              <a:defRPr/>
            </a:pPr>
            <a:fld id="{D887AB7B-1C3F-4D4A-ABD5-F9B3FA2E0744}" type="slidenum">
              <a:rPr lang="en-US"/>
              <a:pPr>
                <a:defRPr/>
              </a:pPr>
              <a:t>‹#›</a:t>
            </a:fld>
            <a:endParaRPr lang="en-US" dirty="0"/>
          </a:p>
        </p:txBody>
      </p:sp>
    </p:spTree>
    <p:extLst>
      <p:ext uri="{BB962C8B-B14F-4D97-AF65-F5344CB8AC3E}">
        <p14:creationId xmlns:p14="http://schemas.microsoft.com/office/powerpoint/2010/main" val="3211236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a:defRPr/>
            </a:pPr>
            <a:endParaRPr lang="en-US" dirty="0"/>
          </a:p>
        </p:txBody>
      </p:sp>
      <p:sp>
        <p:nvSpPr>
          <p:cNvPr id="8"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a:defRPr/>
            </a:pPr>
            <a:endParaRPr lang="en-US" dirty="0"/>
          </a:p>
        </p:txBody>
      </p:sp>
      <p:sp>
        <p:nvSpPr>
          <p:cNvPr id="11" name="Rectangle 11"/>
          <p:cNvSpPr>
            <a:spLocks noGrp="1" noChangeArrowheads="1"/>
          </p:cNvSpPr>
          <p:nvPr>
            <p:ph type="sldNum" sz="quarter" idx="17"/>
          </p:nvPr>
        </p:nvSpPr>
        <p:spPr>
          <a:ln/>
        </p:spPr>
        <p:txBody>
          <a:bodyPr/>
          <a:lstStyle>
            <a:lvl1pPr>
              <a:defRPr/>
            </a:lvl1pPr>
          </a:lstStyle>
          <a:p>
            <a:pPr>
              <a:defRPr/>
            </a:pPr>
            <a:fld id="{905AD202-60D0-408E-8432-4D53E79E2278}" type="slidenum">
              <a:rPr lang="en-US"/>
              <a:pPr>
                <a:defRPr/>
              </a:pPr>
              <a:t>‹#›</a:t>
            </a:fld>
            <a:endParaRPr lang="en-US" dirty="0"/>
          </a:p>
        </p:txBody>
      </p:sp>
    </p:spTree>
    <p:extLst>
      <p:ext uri="{BB962C8B-B14F-4D97-AF65-F5344CB8AC3E}">
        <p14:creationId xmlns:p14="http://schemas.microsoft.com/office/powerpoint/2010/main" val="409852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a:defRPr/>
            </a:pPr>
            <a:endParaRPr lang="en-US" dirty="0"/>
          </a:p>
        </p:txBody>
      </p:sp>
      <p:sp>
        <p:nvSpPr>
          <p:cNvPr id="11" name="Footer Placeholder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a:defRPr/>
            </a:pPr>
            <a:endParaRPr lang="en-US" dirty="0"/>
          </a:p>
        </p:txBody>
      </p:sp>
      <p:sp>
        <p:nvSpPr>
          <p:cNvPr id="12" name="Rectangle 11"/>
          <p:cNvSpPr>
            <a:spLocks noGrp="1" noChangeArrowheads="1"/>
          </p:cNvSpPr>
          <p:nvPr>
            <p:ph type="sldNum" sz="quarter" idx="18"/>
          </p:nvPr>
        </p:nvSpPr>
        <p:spPr>
          <a:ln/>
        </p:spPr>
        <p:txBody>
          <a:bodyPr/>
          <a:lstStyle>
            <a:lvl1pPr>
              <a:defRPr/>
            </a:lvl1pPr>
          </a:lstStyle>
          <a:p>
            <a:pPr>
              <a:defRPr/>
            </a:pPr>
            <a:fld id="{CB994FCF-1CC2-4D40-9EE3-7D59359CB17E}" type="slidenum">
              <a:rPr lang="en-US"/>
              <a:pPr>
                <a:defRPr/>
              </a:pPr>
              <a:t>‹#›</a:t>
            </a:fld>
            <a:endParaRPr lang="en-US" dirty="0"/>
          </a:p>
        </p:txBody>
      </p:sp>
    </p:spTree>
    <p:extLst>
      <p:ext uri="{BB962C8B-B14F-4D97-AF65-F5344CB8AC3E}">
        <p14:creationId xmlns:p14="http://schemas.microsoft.com/office/powerpoint/2010/main" val="2193800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9600" y="4343400"/>
            <a:ext cx="482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endParaRPr lang="en-US" sz="1600" dirty="0" smtClean="0">
              <a:solidFill>
                <a:srgbClr val="000000"/>
              </a:solidFill>
            </a:endParaRPr>
          </a:p>
        </p:txBody>
      </p:sp>
      <p:grpSp>
        <p:nvGrpSpPr>
          <p:cNvPr id="6" name="Group 6"/>
          <p:cNvGrpSpPr>
            <a:grpSpLocks/>
          </p:cNvGrpSpPr>
          <p:nvPr/>
        </p:nvGrpSpPr>
        <p:grpSpPr bwMode="auto">
          <a:xfrm>
            <a:off x="5873750" y="269875"/>
            <a:ext cx="2895600" cy="911225"/>
            <a:chOff x="3700" y="170"/>
            <a:chExt cx="1824" cy="574"/>
          </a:xfrm>
        </p:grpSpPr>
        <p:pic>
          <p:nvPicPr>
            <p:cNvPr id="7" name="Picture 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85000"/>
                </a:lnSpc>
                <a:defRPr/>
              </a:pPr>
              <a:r>
                <a:rPr lang="en-US" b="1" dirty="0" smtClean="0">
                  <a:solidFill>
                    <a:srgbClr val="FFFFFF"/>
                  </a:solidFill>
                </a:rPr>
                <a:t>Federal Aviation</a:t>
              </a:r>
            </a:p>
            <a:p>
              <a:pPr eaLnBrk="1" hangingPunct="1">
                <a:lnSpc>
                  <a:spcPct val="85000"/>
                </a:lnSpc>
                <a:defRPr/>
              </a:pPr>
              <a:r>
                <a:rPr lang="en-US" b="1" dirty="0" smtClean="0">
                  <a:solidFill>
                    <a:srgbClr val="FFFFFF"/>
                  </a:solidFill>
                </a:rPr>
                <a:t>Administration</a:t>
              </a:r>
            </a:p>
          </p:txBody>
        </p:sp>
      </p:grpSp>
      <p:sp>
        <p:nvSpPr>
          <p:cNvPr id="72707" name="Rectangle 3"/>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72708" name="Rectangle 4"/>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838829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11094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652032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43406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64014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71988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907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9356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66458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768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3616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a:xfrm>
            <a:off x="6837363" y="6299200"/>
            <a:ext cx="1905000" cy="457200"/>
          </a:xfrm>
          <a:prstGeom prst="rect">
            <a:avLst/>
          </a:prstGeom>
        </p:spPr>
        <p:txBody>
          <a:bodyPr/>
          <a:lstStyle>
            <a:lvl1pPr>
              <a:defRPr sz="1600" b="1"/>
            </a:lvl1pPr>
          </a:lstStyle>
          <a:p>
            <a:pPr>
              <a:defRPr/>
            </a:pPr>
            <a:fld id="{4653DC7B-A331-4C80-A8F8-A5A9153B73C2}" type="slidenum">
              <a:rPr lang="en-US"/>
              <a:pPr>
                <a:defRPr/>
              </a:pPr>
              <a:t>‹#›</a:t>
            </a:fld>
            <a:endParaRPr lang="en-US" dirty="0"/>
          </a:p>
        </p:txBody>
      </p:sp>
    </p:spTree>
    <p:extLst>
      <p:ext uri="{BB962C8B-B14F-4D97-AF65-F5344CB8AC3E}">
        <p14:creationId xmlns:p14="http://schemas.microsoft.com/office/powerpoint/2010/main" val="3991509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w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FontTx/>
              <a:buChar char="•"/>
              <a:defRPr/>
            </a:pPr>
            <a:endParaRPr lang="en-US" altLang="en-US" sz="2400" dirty="0" smtClean="0">
              <a:solidFill>
                <a:srgbClr val="000000"/>
              </a:solidFill>
            </a:endParaRPr>
          </a:p>
        </p:txBody>
      </p:sp>
      <p:sp>
        <p:nvSpPr>
          <p:cNvPr id="12291"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2292" name="Rectangle 8"/>
          <p:cNvSpPr>
            <a:spLocks noGrp="1" noChangeArrowheads="1"/>
          </p:cNvSpPr>
          <p:nvPr>
            <p:ph type="body" idx="1"/>
          </p:nvPr>
        </p:nvSpPr>
        <p:spPr bwMode="auto">
          <a:xfrm>
            <a:off x="495300" y="1508125"/>
            <a:ext cx="8050213"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6331" name="Rectangle 11"/>
          <p:cNvSpPr>
            <a:spLocks noGrp="1" noChangeArrowheads="1"/>
          </p:cNvSpPr>
          <p:nvPr>
            <p:ph type="sldNum" sz="quarter" idx="4"/>
          </p:nvPr>
        </p:nvSpPr>
        <p:spPr bwMode="auto">
          <a:xfrm>
            <a:off x="665162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rgbClr val="FFFFFF">
                    <a:lumMod val="65000"/>
                  </a:srgbClr>
                </a:solidFill>
                <a:latin typeface="Times New Roman" pitchFamily="18" charset="0"/>
              </a:defRPr>
            </a:lvl1pPr>
          </a:lstStyle>
          <a:p>
            <a:pPr>
              <a:defRPr/>
            </a:pPr>
            <a:fld id="{FA86D93A-F1DD-4496-8567-625B2FB90307}" type="slidenum">
              <a:rPr lang="en-US"/>
              <a:pPr>
                <a:defRPr/>
              </a:pPr>
              <a:t>‹#›</a:t>
            </a:fld>
            <a:endParaRPr lang="en-US" dirty="0"/>
          </a:p>
        </p:txBody>
      </p:sp>
      <p:grpSp>
        <p:nvGrpSpPr>
          <p:cNvPr id="12296" name="Group 25"/>
          <p:cNvGrpSpPr>
            <a:grpSpLocks/>
          </p:cNvGrpSpPr>
          <p:nvPr userDrawn="1"/>
        </p:nvGrpSpPr>
        <p:grpSpPr bwMode="auto">
          <a:xfrm>
            <a:off x="5708650" y="6126163"/>
            <a:ext cx="2047875" cy="660400"/>
            <a:chOff x="3596" y="3859"/>
            <a:chExt cx="1290" cy="416"/>
          </a:xfrm>
        </p:grpSpPr>
        <p:pic>
          <p:nvPicPr>
            <p:cNvPr id="12300" name="Picture 26"/>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85000"/>
                </a:lnSpc>
                <a:defRPr/>
              </a:pPr>
              <a:r>
                <a:rPr lang="en-US" altLang="en-US" sz="1200" b="1" dirty="0" smtClean="0">
                  <a:solidFill>
                    <a:srgbClr val="FFFFFF"/>
                  </a:solidFill>
                </a:rPr>
                <a:t>Federal Aviation</a:t>
              </a:r>
            </a:p>
            <a:p>
              <a:pPr eaLnBrk="1" hangingPunct="1">
                <a:lnSpc>
                  <a:spcPct val="85000"/>
                </a:lnSpc>
                <a:defRPr/>
              </a:pPr>
              <a:r>
                <a:rPr lang="en-US" altLang="en-US" sz="1200" b="1" dirty="0" smtClean="0">
                  <a:solidFill>
                    <a:srgbClr val="FFFFFF"/>
                  </a:solidFill>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altLang="en-US" sz="1200" b="1" dirty="0" smtClean="0">
                <a:solidFill>
                  <a:srgbClr val="C0C0C0"/>
                </a:solidFill>
              </a:rPr>
              <a:t>&lt;Presentation Title – Change on Master Slide&gt;</a:t>
            </a:r>
            <a:endParaRPr lang="en-US" altLang="en-US" sz="1200" dirty="0" smtClean="0">
              <a:solidFill>
                <a:srgbClr val="C0C0C0"/>
              </a:solidFill>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altLang="en-US" sz="1200" dirty="0" smtClean="0">
                <a:solidFill>
                  <a:srgbClr val="C0C0C0"/>
                </a:solidFill>
              </a:rPr>
              <a:t>&lt;Date of Presentation – Change on Master Slide&gt;</a:t>
            </a:r>
          </a:p>
        </p:txBody>
      </p:sp>
    </p:spTree>
  </p:cSld>
  <p:clrMap bg1="lt1" tx1="dk1" bg2="lt2" tx2="dk2" accent1="accent1" accent2="accent2" accent3="accent3" accent4="accent4" accent5="accent5" accent6="accent6" hlink="hlink" folHlink="folHlink"/>
  <p:sldLayoutIdLst>
    <p:sldLayoutId id="2147490628" r:id="rId1"/>
    <p:sldLayoutId id="2147490629" r:id="rId2"/>
    <p:sldLayoutId id="2147490630" r:id="rId3"/>
    <p:sldLayoutId id="2147490557" r:id="rId4"/>
    <p:sldLayoutId id="2147490558" r:id="rId5"/>
    <p:sldLayoutId id="2147490559" r:id="rId6"/>
    <p:sldLayoutId id="2147490560" r:id="rId7"/>
    <p:sldLayoutId id="2147490561" r:id="rId8"/>
    <p:sldLayoutId id="2147490562" r:id="rId9"/>
  </p:sldLayoutIdLst>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1113" y="6018213"/>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ltLang="en-US" dirty="0" smtClean="0">
                <a:solidFill>
                  <a:srgbClr val="000000"/>
                </a:solidFill>
              </a:rPr>
              <a:t>	</a:t>
            </a:r>
            <a:endParaRPr lang="en-US" altLang="en-US" dirty="0" smtClean="0">
              <a:solidFill>
                <a:srgbClr val="FFFFFF"/>
              </a:solidFill>
            </a:endParaRPr>
          </a:p>
        </p:txBody>
      </p:sp>
      <p:sp>
        <p:nvSpPr>
          <p:cNvPr id="1027" name="Rectangle 3"/>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4"/>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6"/>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fld id="{3D293857-B24D-434D-B600-C0FA1A690A65}" type="slidenum">
              <a:rPr lang="en-US" altLang="en-US" sz="1200" b="1" smtClean="0">
                <a:solidFill>
                  <a:srgbClr val="FFFFFF"/>
                </a:solidFill>
              </a:rPr>
              <a:pPr algn="r" eaLnBrk="1" hangingPunct="1">
                <a:defRPr/>
              </a:pPr>
              <a:t>‹#›</a:t>
            </a:fld>
            <a:endParaRPr lang="en-US" altLang="en-US" sz="1200" b="1" dirty="0" smtClean="0">
              <a:solidFill>
                <a:srgbClr val="FFFFFF"/>
              </a:solidFill>
            </a:endParaRPr>
          </a:p>
        </p:txBody>
      </p:sp>
      <p:grpSp>
        <p:nvGrpSpPr>
          <p:cNvPr id="1030" name="Group 7"/>
          <p:cNvGrpSpPr>
            <a:grpSpLocks/>
          </p:cNvGrpSpPr>
          <p:nvPr/>
        </p:nvGrpSpPr>
        <p:grpSpPr bwMode="auto">
          <a:xfrm>
            <a:off x="5708650" y="6124575"/>
            <a:ext cx="2047875" cy="661988"/>
            <a:chOff x="3596" y="3858"/>
            <a:chExt cx="1290" cy="417"/>
          </a:xfrm>
        </p:grpSpPr>
        <p:pic>
          <p:nvPicPr>
            <p:cNvPr id="1031" name="Picture 8" descr="NEW FAA LOGO"/>
            <p:cNvPicPr>
              <a:picLocks noChangeAspect="1" noChangeArrowheads="1"/>
            </p:cNvPicPr>
            <p:nvPr userDrawn="1"/>
          </p:nvPicPr>
          <p:blipFill>
            <a:blip r:embed="rId14">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Box 9"/>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85000"/>
                </a:lnSpc>
                <a:defRPr/>
              </a:pPr>
              <a:r>
                <a:rPr lang="en-US" sz="1200" b="1" dirty="0" smtClean="0">
                  <a:solidFill>
                    <a:srgbClr val="FFFFFF"/>
                  </a:solidFill>
                </a:rPr>
                <a:t>Federal Aviation</a:t>
              </a:r>
            </a:p>
            <a:p>
              <a:pPr eaLnBrk="1" hangingPunct="1">
                <a:lnSpc>
                  <a:spcPct val="85000"/>
                </a:lnSpc>
                <a:defRPr/>
              </a:pPr>
              <a:r>
                <a:rPr lang="en-US" sz="1200" b="1" dirty="0" smtClean="0">
                  <a:solidFill>
                    <a:srgbClr val="FFFFFF"/>
                  </a:solidFill>
                </a:rPr>
                <a:t>Administration</a:t>
              </a:r>
            </a:p>
          </p:txBody>
        </p:sp>
      </p:grpSp>
    </p:spTree>
    <p:extLst>
      <p:ext uri="{BB962C8B-B14F-4D97-AF65-F5344CB8AC3E}">
        <p14:creationId xmlns:p14="http://schemas.microsoft.com/office/powerpoint/2010/main" val="3538688734"/>
      </p:ext>
    </p:extLst>
  </p:cSld>
  <p:clrMap bg1="lt1" tx1="dk1" bg2="lt2" tx2="dk2" accent1="accent1" accent2="accent2" accent3="accent3" accent4="accent4" accent5="accent5" accent6="accent6" hlink="hlink" folHlink="folHlink"/>
  <p:sldLayoutIdLst>
    <p:sldLayoutId id="2147490644" r:id="rId1"/>
    <p:sldLayoutId id="2147490645" r:id="rId2"/>
    <p:sldLayoutId id="2147490646" r:id="rId3"/>
    <p:sldLayoutId id="2147490647" r:id="rId4"/>
    <p:sldLayoutId id="2147490648" r:id="rId5"/>
    <p:sldLayoutId id="2147490649" r:id="rId6"/>
    <p:sldLayoutId id="2147490650" r:id="rId7"/>
    <p:sldLayoutId id="2147490651" r:id="rId8"/>
    <p:sldLayoutId id="2147490652" r:id="rId9"/>
    <p:sldLayoutId id="2147490653" r:id="rId10"/>
    <p:sldLayoutId id="2147490654" r:id="rId11"/>
    <p:sldLayoutId id="2147490655" r:id="rId12"/>
  </p:sldLayoutIdLst>
  <p:timing>
    <p:tnLst>
      <p:par>
        <p:cTn id="1" dur="indefinite" restart="never" nodeType="tmRoot"/>
      </p:par>
    </p:tnLst>
  </p:timing>
  <p:hf sldNum="0" hd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1.xml"/><Relationship Id="rId1" Type="http://schemas.openxmlformats.org/officeDocument/2006/relationships/vmlDrawing" Target="../drawings/vmlDrawing1.vml"/><Relationship Id="rId5" Type="http://schemas.openxmlformats.org/officeDocument/2006/relationships/image" Target="../media/image21.emf"/><Relationship Id="rId4" Type="http://schemas.openxmlformats.org/officeDocument/2006/relationships/package" Target="../embeddings/Microsoft_Word_Document1.docx"/></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ctrTitle"/>
          </p:nvPr>
        </p:nvSpPr>
        <p:spPr>
          <a:xfrm>
            <a:off x="304800" y="312738"/>
            <a:ext cx="5124450" cy="5173662"/>
          </a:xfrm>
        </p:spPr>
        <p:txBody>
          <a:bodyPr/>
          <a:lstStyle/>
          <a:p>
            <a:pPr algn="ctr">
              <a:defRPr/>
            </a:pPr>
            <a:r>
              <a:rPr lang="en-US" sz="2400" dirty="0" smtClean="0"/>
              <a:t>NEPA</a:t>
            </a:r>
            <a:r>
              <a:rPr lang="en-US" sz="2400" dirty="0" smtClean="0"/>
              <a:t>: Thoughts to Consider to Ensure a Successful Project</a:t>
            </a: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Presented by:</a:t>
            </a:r>
            <a:br>
              <a:rPr lang="en-US" sz="2400" dirty="0" smtClean="0"/>
            </a:br>
            <a:r>
              <a:rPr lang="en-US" sz="2400" dirty="0"/>
              <a:t/>
            </a:r>
            <a:br>
              <a:rPr lang="en-US" sz="2400" dirty="0"/>
            </a:br>
            <a:r>
              <a:rPr lang="en-US" sz="2400" dirty="0" smtClean="0"/>
              <a:t>Sheri </a:t>
            </a:r>
            <a:r>
              <a:rPr lang="en-US" sz="2400" dirty="0" smtClean="0"/>
              <a:t>Lares</a:t>
            </a:r>
            <a:br>
              <a:rPr lang="en-US" sz="2400" dirty="0" smtClean="0"/>
            </a:br>
            <a:r>
              <a:rPr lang="en-US" sz="2400" dirty="0" smtClean="0"/>
              <a:t/>
            </a:r>
            <a:br>
              <a:rPr lang="en-US" sz="2400" dirty="0" smtClean="0"/>
            </a:br>
            <a:r>
              <a:rPr lang="en-US" sz="2400" dirty="0" smtClean="0"/>
              <a:t>FAA Dakota-Minnesota ADO</a:t>
            </a:r>
            <a:endParaRPr lang="en-US" sz="2400" dirty="0">
              <a:solidFill>
                <a:schemeClr val="accent6"/>
              </a:solidFill>
            </a:endParaRPr>
          </a:p>
        </p:txBody>
      </p:sp>
      <p:sp>
        <p:nvSpPr>
          <p:cNvPr id="47107" name="Rectangle 5"/>
          <p:cNvSpPr>
            <a:spLocks noGrp="1" noChangeArrowheads="1"/>
          </p:cNvSpPr>
          <p:nvPr>
            <p:ph type="subTitle" idx="1"/>
          </p:nvPr>
        </p:nvSpPr>
        <p:spPr>
          <a:xfrm>
            <a:off x="381000" y="5638800"/>
            <a:ext cx="4951413" cy="951030"/>
          </a:xfrm>
        </p:spPr>
        <p:txBody>
          <a:bodyPr/>
          <a:lstStyle/>
          <a:p>
            <a:pPr eaLnBrk="1" hangingPunct="1">
              <a:lnSpc>
                <a:spcPct val="90000"/>
              </a:lnSpc>
              <a:defRPr/>
            </a:pPr>
            <a:endParaRPr lang="en-US" altLang="en-US" sz="1800" dirty="0">
              <a:solidFill>
                <a:srgbClr val="1D2F68"/>
              </a:solidFill>
              <a:latin typeface="+mj-lt"/>
              <a:ea typeface="+mj-ea"/>
              <a:cs typeface="+mj-cs"/>
            </a:endParaRPr>
          </a:p>
          <a:p>
            <a:pPr eaLnBrk="1" hangingPunct="1">
              <a:lnSpc>
                <a:spcPct val="90000"/>
              </a:lnSpc>
              <a:defRPr/>
            </a:pPr>
            <a:endParaRPr lang="en-US" altLang="en-US" sz="1800" dirty="0">
              <a:solidFill>
                <a:srgbClr val="1D2F68"/>
              </a:solidFill>
              <a:latin typeface="+mj-lt"/>
              <a:ea typeface="+mj-ea"/>
              <a:cs typeface="+mj-cs"/>
            </a:endParaRPr>
          </a:p>
          <a:p>
            <a:pPr eaLnBrk="1" hangingPunct="1">
              <a:lnSpc>
                <a:spcPct val="90000"/>
              </a:lnSpc>
              <a:defRPr/>
            </a:pPr>
            <a:r>
              <a:rPr lang="en-US" altLang="en-US" sz="1800" dirty="0" smtClean="0">
                <a:solidFill>
                  <a:srgbClr val="1D2F68"/>
                </a:solidFill>
                <a:latin typeface="+mj-lt"/>
                <a:ea typeface="+mj-ea"/>
                <a:cs typeface="+mj-cs"/>
              </a:rPr>
              <a:t>November 2016</a:t>
            </a:r>
            <a:endParaRPr lang="en-US" altLang="en-US" sz="1800" dirty="0">
              <a:solidFill>
                <a:srgbClr val="1D2F68"/>
              </a:solidFill>
              <a:latin typeface="+mj-lt"/>
              <a:ea typeface="+mj-ea"/>
              <a:cs typeface="+mj-cs"/>
            </a:endParaRPr>
          </a:p>
        </p:txBody>
      </p:sp>
    </p:spTree>
    <p:extLst>
      <p:ext uri="{BB962C8B-B14F-4D97-AF65-F5344CB8AC3E}">
        <p14:creationId xmlns:p14="http://schemas.microsoft.com/office/powerpoint/2010/main" val="11526845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Discussion Outline</a:t>
            </a:r>
            <a:endParaRPr lang="en-US" dirty="0"/>
          </a:p>
        </p:txBody>
      </p:sp>
      <p:sp>
        <p:nvSpPr>
          <p:cNvPr id="3" name="Content Placeholder 2"/>
          <p:cNvSpPr>
            <a:spLocks noGrp="1"/>
          </p:cNvSpPr>
          <p:nvPr>
            <p:ph idx="1"/>
          </p:nvPr>
        </p:nvSpPr>
        <p:spPr>
          <a:xfrm>
            <a:off x="495300" y="990600"/>
            <a:ext cx="8050213" cy="3108543"/>
          </a:xfrm>
          <a:noFill/>
        </p:spPr>
        <p:txBody>
          <a:bodyPr/>
          <a:lstStyle/>
          <a:p>
            <a:r>
              <a:rPr lang="en-US" dirty="0" smtClean="0"/>
              <a:t>Project Boundaries and Definitions</a:t>
            </a:r>
          </a:p>
          <a:p>
            <a:r>
              <a:rPr lang="en-US" dirty="0" smtClean="0"/>
              <a:t>Preliminary Engineering Design (PED)</a:t>
            </a:r>
          </a:p>
          <a:p>
            <a:r>
              <a:rPr lang="en-US" dirty="0" smtClean="0"/>
              <a:t>Environmental Scopes of Work (SOW)</a:t>
            </a:r>
          </a:p>
          <a:p>
            <a:r>
              <a:rPr lang="en-US" dirty="0"/>
              <a:t>Environmental Commitments</a:t>
            </a:r>
          </a:p>
          <a:p>
            <a:r>
              <a:rPr lang="en-US" dirty="0" smtClean="0"/>
              <a:t>Environmental Updates</a:t>
            </a:r>
          </a:p>
          <a:p>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2</a:t>
            </a:fld>
            <a:endParaRPr lang="en-US" dirty="0"/>
          </a:p>
        </p:txBody>
      </p:sp>
    </p:spTree>
    <p:extLst>
      <p:ext uri="{BB962C8B-B14F-4D97-AF65-F5344CB8AC3E}">
        <p14:creationId xmlns:p14="http://schemas.microsoft.com/office/powerpoint/2010/main" val="32843655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Project Boundaries?</a:t>
            </a:r>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3</a:t>
            </a:fld>
            <a:endParaRPr lang="en-US" dirty="0"/>
          </a:p>
        </p:txBody>
      </p:sp>
      <p:pic>
        <p:nvPicPr>
          <p:cNvPr id="11" name="Content Placeholder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599" y="3276600"/>
            <a:ext cx="2972279" cy="2381250"/>
          </a:xfr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069075"/>
            <a:ext cx="4267209" cy="2606045"/>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9450" y="3581400"/>
            <a:ext cx="2705100" cy="2286000"/>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914401"/>
            <a:ext cx="4876800" cy="2514600"/>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10112" y="3200400"/>
            <a:ext cx="3333888" cy="2869241"/>
          </a:xfrm>
          <a:prstGeom prst="rect">
            <a:avLst/>
          </a:prstGeom>
        </p:spPr>
      </p:pic>
    </p:spTree>
    <p:extLst>
      <p:ext uri="{BB962C8B-B14F-4D97-AF65-F5344CB8AC3E}">
        <p14:creationId xmlns:p14="http://schemas.microsoft.com/office/powerpoint/2010/main" val="123630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boundaries are </a:t>
            </a:r>
            <a:r>
              <a:rPr lang="en-US" i="1" dirty="0" smtClean="0"/>
              <a:t>SO</a:t>
            </a:r>
            <a:r>
              <a:rPr lang="en-US" dirty="0" smtClean="0"/>
              <a:t> important</a:t>
            </a:r>
            <a:endParaRPr lang="en-US" dirty="0"/>
          </a:p>
        </p:txBody>
      </p:sp>
      <p:sp>
        <p:nvSpPr>
          <p:cNvPr id="3" name="Content Placeholder 2"/>
          <p:cNvSpPr>
            <a:spLocks noGrp="1"/>
          </p:cNvSpPr>
          <p:nvPr>
            <p:ph idx="1"/>
          </p:nvPr>
        </p:nvSpPr>
        <p:spPr>
          <a:xfrm>
            <a:off x="76201" y="914400"/>
            <a:ext cx="5867399" cy="4905958"/>
          </a:xfrm>
        </p:spPr>
        <p:txBody>
          <a:bodyPr/>
          <a:lstStyle/>
          <a:p>
            <a:r>
              <a:rPr lang="en-US" sz="2000" dirty="0" smtClean="0">
                <a:solidFill>
                  <a:srgbClr val="FF0000"/>
                </a:solidFill>
                <a:ea typeface="+mj-ea"/>
                <a:cs typeface="+mj-cs"/>
              </a:rPr>
              <a:t>Study area </a:t>
            </a:r>
            <a:r>
              <a:rPr lang="en-US" sz="2000" dirty="0">
                <a:ea typeface="+mj-ea"/>
                <a:cs typeface="+mj-cs"/>
              </a:rPr>
              <a:t>and </a:t>
            </a:r>
            <a:r>
              <a:rPr lang="en-US" sz="2000" dirty="0" smtClean="0">
                <a:solidFill>
                  <a:srgbClr val="FF0000"/>
                </a:solidFill>
                <a:ea typeface="+mj-ea"/>
                <a:cs typeface="+mj-cs"/>
              </a:rPr>
              <a:t>resource area </a:t>
            </a:r>
            <a:r>
              <a:rPr lang="en-US" sz="2000" dirty="0">
                <a:solidFill>
                  <a:srgbClr val="FF0000"/>
                </a:solidFill>
                <a:ea typeface="+mj-ea"/>
                <a:cs typeface="+mj-cs"/>
              </a:rPr>
              <a:t>b</a:t>
            </a:r>
            <a:r>
              <a:rPr lang="en-US" sz="2000" dirty="0" smtClean="0">
                <a:solidFill>
                  <a:srgbClr val="FF0000"/>
                </a:solidFill>
                <a:ea typeface="+mj-ea"/>
                <a:cs typeface="+mj-cs"/>
              </a:rPr>
              <a:t>oundaries </a:t>
            </a:r>
            <a:r>
              <a:rPr lang="en-US" sz="2000" dirty="0">
                <a:ea typeface="+mj-ea"/>
                <a:cs typeface="+mj-cs"/>
              </a:rPr>
              <a:t>are one of the most common trouble spots related to the legal sufficiency of a NEPA document</a:t>
            </a:r>
            <a:r>
              <a:rPr lang="en-US" sz="2000" dirty="0" smtClean="0">
                <a:ea typeface="+mj-ea"/>
                <a:cs typeface="+mj-cs"/>
              </a:rPr>
              <a:t>.</a:t>
            </a:r>
          </a:p>
          <a:p>
            <a:pPr lvl="0"/>
            <a:r>
              <a:rPr lang="en-US" sz="2000" dirty="0" smtClean="0">
                <a:ea typeface="+mj-ea"/>
                <a:cs typeface="+mj-cs"/>
              </a:rPr>
              <a:t>They are critical to the impact analysis yet often described vaguely or without clear rationale.</a:t>
            </a:r>
            <a:r>
              <a:rPr lang="en-US" sz="2000" dirty="0"/>
              <a:t> </a:t>
            </a:r>
            <a:endParaRPr lang="en-US" sz="2000" dirty="0" smtClean="0"/>
          </a:p>
          <a:p>
            <a:pPr lvl="0"/>
            <a:r>
              <a:rPr lang="en-US" sz="2000" dirty="0" smtClean="0">
                <a:solidFill>
                  <a:srgbClr val="000000"/>
                </a:solidFill>
              </a:rPr>
              <a:t>The </a:t>
            </a:r>
            <a:r>
              <a:rPr lang="en-US" sz="2000" dirty="0">
                <a:solidFill>
                  <a:srgbClr val="FF0000"/>
                </a:solidFill>
              </a:rPr>
              <a:t>study area </a:t>
            </a:r>
            <a:r>
              <a:rPr lang="en-US" sz="2000" dirty="0">
                <a:solidFill>
                  <a:srgbClr val="000000"/>
                </a:solidFill>
              </a:rPr>
              <a:t>is sometimes defined by limited </a:t>
            </a:r>
            <a:r>
              <a:rPr lang="en-US" sz="2000" dirty="0" smtClean="0">
                <a:solidFill>
                  <a:srgbClr val="000000"/>
                </a:solidFill>
              </a:rPr>
              <a:t>boundaries (property), </a:t>
            </a:r>
            <a:r>
              <a:rPr lang="en-US" sz="2000" dirty="0">
                <a:solidFill>
                  <a:srgbClr val="000000"/>
                </a:solidFill>
              </a:rPr>
              <a:t>yet the project impacts extend over a wide geographic area </a:t>
            </a:r>
            <a:r>
              <a:rPr lang="en-US" sz="2000" dirty="0" smtClean="0">
                <a:solidFill>
                  <a:srgbClr val="000000"/>
                </a:solidFill>
              </a:rPr>
              <a:t>or </a:t>
            </a:r>
            <a:r>
              <a:rPr lang="en-US" sz="2000" dirty="0">
                <a:solidFill>
                  <a:srgbClr val="000000"/>
                </a:solidFill>
              </a:rPr>
              <a:t>include different and overlapping environmental resource </a:t>
            </a:r>
            <a:r>
              <a:rPr lang="en-US" sz="2000" dirty="0" smtClean="0">
                <a:solidFill>
                  <a:srgbClr val="000000"/>
                </a:solidFill>
              </a:rPr>
              <a:t>boundaries</a:t>
            </a:r>
            <a:r>
              <a:rPr lang="en-US" sz="2400" dirty="0" smtClean="0">
                <a:solidFill>
                  <a:srgbClr val="000000"/>
                </a:solidFill>
              </a:rPr>
              <a:t>.</a:t>
            </a:r>
            <a:endParaRPr lang="en-US" sz="2400" dirty="0">
              <a:solidFill>
                <a:srgbClr val="000000"/>
              </a:solidFill>
            </a:endParaRPr>
          </a:p>
          <a:p>
            <a:endParaRPr lang="en-US" i="1" dirty="0" smtClean="0">
              <a:solidFill>
                <a:srgbClr val="1D2F68"/>
              </a:solidFill>
              <a:ea typeface="+mj-ea"/>
              <a:cs typeface="+mj-cs"/>
            </a:endParaRPr>
          </a:p>
          <a:p>
            <a:endParaRPr lang="en-US" i="1" dirty="0" smtClean="0">
              <a:solidFill>
                <a:srgbClr val="1D2F68"/>
              </a:solidFill>
              <a:ea typeface="+mj-ea"/>
              <a:cs typeface="+mj-cs"/>
            </a:endParaRPr>
          </a:p>
          <a:p>
            <a:endParaRPr lang="en-US" i="1"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4</a:t>
            </a:fld>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524000"/>
            <a:ext cx="3505200" cy="451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67838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Boundaries - continued</a:t>
            </a:r>
            <a:endParaRPr lang="en-US" dirty="0"/>
          </a:p>
        </p:txBody>
      </p:sp>
      <p:sp>
        <p:nvSpPr>
          <p:cNvPr id="3" name="Content Placeholder 2"/>
          <p:cNvSpPr>
            <a:spLocks noGrp="1"/>
          </p:cNvSpPr>
          <p:nvPr>
            <p:ph idx="1"/>
          </p:nvPr>
        </p:nvSpPr>
        <p:spPr>
          <a:xfrm>
            <a:off x="495300" y="1508125"/>
            <a:ext cx="8050213" cy="5607689"/>
          </a:xfrm>
        </p:spPr>
        <p:txBody>
          <a:bodyPr/>
          <a:lstStyle/>
          <a:p>
            <a:r>
              <a:rPr lang="en-US" dirty="0" smtClean="0"/>
              <a:t>The geographic extent of the affected environment may vary for each resource analyzed.</a:t>
            </a:r>
          </a:p>
          <a:p>
            <a:r>
              <a:rPr lang="en-US" dirty="0" smtClean="0"/>
              <a:t>Appropriately established </a:t>
            </a:r>
            <a:r>
              <a:rPr lang="en-US" dirty="0" smtClean="0">
                <a:solidFill>
                  <a:srgbClr val="FF0000"/>
                </a:solidFill>
              </a:rPr>
              <a:t>study and project area boundaries</a:t>
            </a:r>
            <a:r>
              <a:rPr lang="en-US" dirty="0" smtClean="0"/>
              <a:t> should take into account environmental resources and analysis of impacts to each resource.</a:t>
            </a:r>
          </a:p>
          <a:p>
            <a:r>
              <a:rPr lang="en-US" dirty="0" smtClean="0"/>
              <a:t>Think it through – it is a decision in planning and environment that can affect the project in design thru construction.</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5</a:t>
            </a:fld>
            <a:endParaRPr lang="en-US" dirty="0"/>
          </a:p>
        </p:txBody>
      </p:sp>
    </p:spTree>
    <p:extLst>
      <p:ext uri="{BB962C8B-B14F-4D97-AF65-F5344CB8AC3E}">
        <p14:creationId xmlns:p14="http://schemas.microsoft.com/office/powerpoint/2010/main" val="34371649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terms used by MANY …</a:t>
            </a:r>
            <a:endParaRPr lang="en-US" dirty="0"/>
          </a:p>
        </p:txBody>
      </p:sp>
      <p:sp>
        <p:nvSpPr>
          <p:cNvPr id="3" name="Content Placeholder 2"/>
          <p:cNvSpPr>
            <a:spLocks noGrp="1"/>
          </p:cNvSpPr>
          <p:nvPr>
            <p:ph idx="1"/>
          </p:nvPr>
        </p:nvSpPr>
        <p:spPr>
          <a:xfrm>
            <a:off x="495301" y="1142999"/>
            <a:ext cx="4838699" cy="4843463"/>
          </a:xfrm>
        </p:spPr>
        <p:txBody>
          <a:bodyPr/>
          <a:lstStyle/>
          <a:p>
            <a:r>
              <a:rPr lang="en-US" dirty="0" smtClean="0"/>
              <a:t>Study Area</a:t>
            </a:r>
          </a:p>
          <a:p>
            <a:r>
              <a:rPr lang="en-US" dirty="0" smtClean="0"/>
              <a:t>Project Area</a:t>
            </a:r>
          </a:p>
          <a:p>
            <a:r>
              <a:rPr lang="en-US" dirty="0" smtClean="0"/>
              <a:t>Limits of Construction</a:t>
            </a:r>
          </a:p>
          <a:p>
            <a:pPr lvl="1"/>
            <a:r>
              <a:rPr lang="en-US" dirty="0" smtClean="0"/>
              <a:t>Permanent</a:t>
            </a:r>
          </a:p>
          <a:p>
            <a:pPr lvl="1"/>
            <a:r>
              <a:rPr lang="en-US" dirty="0" smtClean="0"/>
              <a:t>Temporary</a:t>
            </a:r>
          </a:p>
          <a:p>
            <a:r>
              <a:rPr lang="en-US" dirty="0" smtClean="0"/>
              <a:t>Grading Limits</a:t>
            </a:r>
          </a:p>
          <a:p>
            <a:r>
              <a:rPr lang="en-US" dirty="0" smtClean="0"/>
              <a:t>Area of Potential Effect (NHPA)</a:t>
            </a:r>
          </a:p>
          <a:p>
            <a:r>
              <a:rPr lang="en-US" dirty="0" smtClean="0"/>
              <a:t>Action Area (ESA)</a:t>
            </a:r>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6</a:t>
            </a:fld>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877888"/>
            <a:ext cx="4114800" cy="510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14993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Methodologies</a:t>
            </a:r>
            <a:endParaRPr lang="en-US" dirty="0"/>
          </a:p>
        </p:txBody>
      </p:sp>
      <p:sp>
        <p:nvSpPr>
          <p:cNvPr id="3" name="Content Placeholder 2"/>
          <p:cNvSpPr>
            <a:spLocks noGrp="1"/>
          </p:cNvSpPr>
          <p:nvPr>
            <p:ph idx="1"/>
          </p:nvPr>
        </p:nvSpPr>
        <p:spPr>
          <a:xfrm>
            <a:off x="533400" y="1447800"/>
            <a:ext cx="8050213" cy="4425827"/>
          </a:xfrm>
        </p:spPr>
        <p:txBody>
          <a:bodyPr/>
          <a:lstStyle/>
          <a:p>
            <a:r>
              <a:rPr lang="en-US" dirty="0" smtClean="0"/>
              <a:t>Identify the rationale for the definition of the study area and project area</a:t>
            </a:r>
          </a:p>
          <a:p>
            <a:pPr lvl="1"/>
            <a:r>
              <a:rPr lang="en-US" dirty="0" smtClean="0"/>
              <a:t>Generalized study area allows for the reasonable evaluation of potential impacts</a:t>
            </a:r>
          </a:p>
          <a:p>
            <a:pPr lvl="1"/>
            <a:r>
              <a:rPr lang="en-US" dirty="0" smtClean="0"/>
              <a:t>Where possible use a single description for the general project area rather than a separate one for each alternative</a:t>
            </a:r>
          </a:p>
          <a:p>
            <a:pPr>
              <a:buFont typeface="Arial" panose="020B0604020202020204" pitchFamily="34" charset="0"/>
              <a:buChar char="•"/>
            </a:pPr>
            <a:r>
              <a:rPr lang="en-US" b="1" dirty="0" smtClean="0"/>
              <a:t>Be Strategic!</a:t>
            </a:r>
          </a:p>
          <a:p>
            <a:pPr marL="457200" lvl="1" indent="0">
              <a:buNone/>
            </a:pPr>
            <a:endParaRPr lang="en-US" dirty="0" smtClean="0"/>
          </a:p>
          <a:p>
            <a:pPr marL="0" indent="0">
              <a:buNone/>
            </a:pP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7</a:t>
            </a:fld>
            <a:endParaRPr lang="en-US" dirty="0"/>
          </a:p>
        </p:txBody>
      </p:sp>
    </p:spTree>
    <p:extLst>
      <p:ext uri="{BB962C8B-B14F-4D97-AF65-F5344CB8AC3E}">
        <p14:creationId xmlns:p14="http://schemas.microsoft.com/office/powerpoint/2010/main" val="1396209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 of Potential Effect (APE)</a:t>
            </a:r>
            <a:endParaRPr lang="en-US" dirty="0"/>
          </a:p>
        </p:txBody>
      </p:sp>
      <p:sp>
        <p:nvSpPr>
          <p:cNvPr id="3" name="Content Placeholder 2"/>
          <p:cNvSpPr>
            <a:spLocks noGrp="1"/>
          </p:cNvSpPr>
          <p:nvPr>
            <p:ph idx="1"/>
          </p:nvPr>
        </p:nvSpPr>
        <p:spPr>
          <a:xfrm>
            <a:off x="457200" y="914400"/>
            <a:ext cx="5379896" cy="5262979"/>
          </a:xfrm>
        </p:spPr>
        <p:txBody>
          <a:bodyPr/>
          <a:lstStyle/>
          <a:p>
            <a:r>
              <a:rPr lang="en-US" dirty="0" smtClean="0"/>
              <a:t>The National Historic Preservation Act of 1966 defined, </a:t>
            </a:r>
            <a:r>
              <a:rPr lang="en-US" i="1" dirty="0" smtClean="0"/>
              <a:t>the area that may be affected by the undertaking, including direct effects and indirect effects (such as visual and audible changes) which may affect the character and setting of those properties eligible or on the National Register of Historic Places</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8</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7096" y="1295400"/>
            <a:ext cx="3335337"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5429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8"/>
            <a:ext cx="8472488" cy="1027112"/>
          </a:xfrm>
        </p:spPr>
        <p:txBody>
          <a:bodyPr/>
          <a:lstStyle/>
          <a:p>
            <a:r>
              <a:rPr lang="en-US" dirty="0" smtClean="0"/>
              <a:t>APE and Traditional Cultural Places (TCPs)</a:t>
            </a:r>
            <a:endParaRPr lang="en-US" dirty="0"/>
          </a:p>
        </p:txBody>
      </p:sp>
      <p:sp>
        <p:nvSpPr>
          <p:cNvPr id="3" name="Content Placeholder 2"/>
          <p:cNvSpPr>
            <a:spLocks noGrp="1"/>
          </p:cNvSpPr>
          <p:nvPr>
            <p:ph idx="1"/>
          </p:nvPr>
        </p:nvSpPr>
        <p:spPr>
          <a:xfrm>
            <a:off x="495300" y="1828800"/>
            <a:ext cx="8050213" cy="3280898"/>
          </a:xfrm>
        </p:spPr>
        <p:txBody>
          <a:bodyPr/>
          <a:lstStyle/>
          <a:p>
            <a:r>
              <a:rPr lang="en-US" dirty="0" smtClean="0"/>
              <a:t>It is very difficult to determine the boundaries of TCPs</a:t>
            </a:r>
          </a:p>
          <a:p>
            <a:r>
              <a:rPr lang="en-US" dirty="0" smtClean="0"/>
              <a:t>Limits of the APE may extend far beyond the artificial boundaries of a TCP</a:t>
            </a:r>
          </a:p>
          <a:p>
            <a:r>
              <a:rPr lang="en-US" dirty="0" smtClean="0"/>
              <a:t>Categories of effect (36 CFR Part 800) may not encompass all the potential effects to a TCP</a:t>
            </a:r>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9</a:t>
            </a:fld>
            <a:endParaRPr lang="en-US" dirty="0"/>
          </a:p>
        </p:txBody>
      </p:sp>
    </p:spTree>
    <p:extLst>
      <p:ext uri="{BB962C8B-B14F-4D97-AF65-F5344CB8AC3E}">
        <p14:creationId xmlns:p14="http://schemas.microsoft.com/office/powerpoint/2010/main" val="11252340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Area</a:t>
            </a:r>
            <a:endParaRPr lang="en-US" dirty="0"/>
          </a:p>
        </p:txBody>
      </p:sp>
      <p:sp>
        <p:nvSpPr>
          <p:cNvPr id="3" name="Content Placeholder 2"/>
          <p:cNvSpPr>
            <a:spLocks noGrp="1"/>
          </p:cNvSpPr>
          <p:nvPr>
            <p:ph idx="1"/>
          </p:nvPr>
        </p:nvSpPr>
        <p:spPr>
          <a:xfrm>
            <a:off x="-26158" y="914400"/>
            <a:ext cx="6553200" cy="4800600"/>
          </a:xfrm>
        </p:spPr>
        <p:txBody>
          <a:bodyPr/>
          <a:lstStyle/>
          <a:p>
            <a:r>
              <a:rPr lang="en-US" dirty="0" smtClean="0"/>
              <a:t>The Endangered Species Act of 1973 defines all areas to be affected directly or indirectly by the action and not merely the immediate area involved in the action (50 CFR 402.02).</a:t>
            </a:r>
          </a:p>
          <a:p>
            <a:r>
              <a:rPr lang="en-US" dirty="0" smtClean="0"/>
              <a:t>The analysis is not limited to the “footprint” of the action nor is it limited by the Federal agency’s authority.</a:t>
            </a:r>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10</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1" y="2362201"/>
            <a:ext cx="3200400" cy="3597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41958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Area - continued</a:t>
            </a:r>
            <a:endParaRPr lang="en-US" dirty="0"/>
          </a:p>
        </p:txBody>
      </p:sp>
      <p:sp>
        <p:nvSpPr>
          <p:cNvPr id="3" name="Content Placeholder 2"/>
          <p:cNvSpPr>
            <a:spLocks noGrp="1"/>
          </p:cNvSpPr>
          <p:nvPr>
            <p:ph idx="1"/>
          </p:nvPr>
        </p:nvSpPr>
        <p:spPr>
          <a:xfrm>
            <a:off x="495300" y="1143001"/>
            <a:ext cx="8050213" cy="5283394"/>
          </a:xfrm>
        </p:spPr>
        <p:txBody>
          <a:bodyPr/>
          <a:lstStyle/>
          <a:p>
            <a:pPr lvl="0"/>
            <a:r>
              <a:rPr lang="en-US" dirty="0">
                <a:solidFill>
                  <a:srgbClr val="000000"/>
                </a:solidFill>
              </a:rPr>
              <a:t>USFWS recommends illustrating on a map the </a:t>
            </a:r>
            <a:r>
              <a:rPr lang="en-US" dirty="0" smtClean="0">
                <a:solidFill>
                  <a:srgbClr val="000000"/>
                </a:solidFill>
              </a:rPr>
              <a:t>following areas:</a:t>
            </a:r>
            <a:endParaRPr lang="en-US" dirty="0">
              <a:solidFill>
                <a:srgbClr val="000000"/>
              </a:solidFill>
            </a:endParaRPr>
          </a:p>
          <a:p>
            <a:pPr lvl="1"/>
            <a:r>
              <a:rPr lang="en-US" dirty="0">
                <a:solidFill>
                  <a:srgbClr val="000000"/>
                </a:solidFill>
              </a:rPr>
              <a:t>Ground disturbance</a:t>
            </a:r>
          </a:p>
          <a:p>
            <a:pPr lvl="1"/>
            <a:r>
              <a:rPr lang="en-US" dirty="0">
                <a:solidFill>
                  <a:srgbClr val="000000"/>
                </a:solidFill>
              </a:rPr>
              <a:t>Changes in water </a:t>
            </a:r>
            <a:r>
              <a:rPr lang="en-US" dirty="0" smtClean="0">
                <a:solidFill>
                  <a:srgbClr val="000000"/>
                </a:solidFill>
              </a:rPr>
              <a:t>quality </a:t>
            </a:r>
            <a:r>
              <a:rPr lang="en-US" dirty="0">
                <a:solidFill>
                  <a:srgbClr val="000000"/>
                </a:solidFill>
              </a:rPr>
              <a:t>and </a:t>
            </a:r>
            <a:r>
              <a:rPr lang="en-US" dirty="0" smtClean="0">
                <a:solidFill>
                  <a:srgbClr val="000000"/>
                </a:solidFill>
              </a:rPr>
              <a:t>quantity (surface and ground)</a:t>
            </a:r>
          </a:p>
          <a:p>
            <a:pPr lvl="1"/>
            <a:r>
              <a:rPr lang="en-US" dirty="0" smtClean="0">
                <a:solidFill>
                  <a:srgbClr val="000000"/>
                </a:solidFill>
              </a:rPr>
              <a:t>Air quality impacts</a:t>
            </a:r>
          </a:p>
          <a:p>
            <a:pPr lvl="1"/>
            <a:r>
              <a:rPr lang="en-US" dirty="0" smtClean="0">
                <a:solidFill>
                  <a:srgbClr val="000000"/>
                </a:solidFill>
              </a:rPr>
              <a:t>Lighting effects</a:t>
            </a:r>
          </a:p>
          <a:p>
            <a:pPr lvl="1"/>
            <a:r>
              <a:rPr lang="en-US" dirty="0" smtClean="0">
                <a:solidFill>
                  <a:srgbClr val="000000"/>
                </a:solidFill>
              </a:rPr>
              <a:t>Noise disturbance</a:t>
            </a:r>
          </a:p>
          <a:p>
            <a:r>
              <a:rPr lang="en-US" dirty="0" smtClean="0">
                <a:solidFill>
                  <a:srgbClr val="000000"/>
                </a:solidFill>
              </a:rPr>
              <a:t>These affected areas combined is the action area when analyzing impacts to Federally-listed species.   </a:t>
            </a:r>
            <a:endParaRPr lang="en-US" dirty="0">
              <a:solidFill>
                <a:srgbClr val="000000"/>
              </a:solidFill>
            </a:endParaRPr>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11</a:t>
            </a:fld>
            <a:endParaRPr lang="en-US" dirty="0"/>
          </a:p>
        </p:txBody>
      </p:sp>
    </p:spTree>
    <p:extLst>
      <p:ext uri="{BB962C8B-B14F-4D97-AF65-F5344CB8AC3E}">
        <p14:creationId xmlns:p14="http://schemas.microsoft.com/office/powerpoint/2010/main" val="367988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Resource Analysis Boundary</a:t>
            </a:r>
            <a:endParaRPr lang="en-US" dirty="0"/>
          </a:p>
        </p:txBody>
      </p:sp>
      <p:sp>
        <p:nvSpPr>
          <p:cNvPr id="4" name="Text Placeholder 3"/>
          <p:cNvSpPr>
            <a:spLocks noGrp="1"/>
          </p:cNvSpPr>
          <p:nvPr>
            <p:ph idx="1"/>
          </p:nvPr>
        </p:nvSpPr>
        <p:spPr/>
        <p:txBody>
          <a:bodyPr/>
          <a:lstStyle/>
          <a:p>
            <a:pPr marL="285750" indent="-285750">
              <a:buFont typeface="Arial" panose="020B0604020202020204" pitchFamily="34" charset="0"/>
              <a:buChar char="•"/>
            </a:pPr>
            <a:r>
              <a:rPr lang="en-US" dirty="0" smtClean="0"/>
              <a:t>Step 1 - Each environmental resource should have its own “base” map </a:t>
            </a:r>
          </a:p>
          <a:p>
            <a:pPr marL="285750" indent="-285750">
              <a:buFont typeface="Arial" panose="020B0604020202020204" pitchFamily="34" charset="0"/>
              <a:buChar char="•"/>
            </a:pPr>
            <a:r>
              <a:rPr lang="en-US" dirty="0" smtClean="0"/>
              <a:t>Step 2 - Identify Effects</a:t>
            </a:r>
          </a:p>
          <a:p>
            <a:pPr marL="742950" lvl="1" indent="-285750">
              <a:buFont typeface="Arial" panose="020B0604020202020204" pitchFamily="34" charset="0"/>
              <a:buChar char="•"/>
            </a:pPr>
            <a:r>
              <a:rPr lang="en-US" dirty="0" smtClean="0"/>
              <a:t>Direct and Indirect</a:t>
            </a:r>
          </a:p>
          <a:p>
            <a:pPr marL="742950" lvl="1" indent="-285750">
              <a:buFont typeface="Arial" panose="020B0604020202020204" pitchFamily="34" charset="0"/>
              <a:buChar char="•"/>
            </a:pPr>
            <a:r>
              <a:rPr lang="en-US" dirty="0" smtClean="0"/>
              <a:t>Cumulative</a:t>
            </a:r>
          </a:p>
          <a:p>
            <a:pPr marL="285750" indent="-285750">
              <a:buFont typeface="Arial" panose="020B0604020202020204" pitchFamily="34" charset="0"/>
              <a:buChar char="•"/>
            </a:pPr>
            <a:r>
              <a:rPr lang="en-US" dirty="0" smtClean="0"/>
              <a:t>Step 3 – Graphically illustrate the extent of the impact analysis boundary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a:p>
            <a:endParaRPr lang="en-US" dirty="0" smtClean="0"/>
          </a:p>
          <a:p>
            <a:endParaRPr lang="en-US" dirty="0"/>
          </a:p>
        </p:txBody>
      </p:sp>
    </p:spTree>
    <p:extLst>
      <p:ext uri="{BB962C8B-B14F-4D97-AF65-F5344CB8AC3E}">
        <p14:creationId xmlns:p14="http://schemas.microsoft.com/office/powerpoint/2010/main" val="24056834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13</a:t>
            </a:fld>
            <a:endParaRPr lang="en-US" dirty="0"/>
          </a:p>
        </p:txBody>
      </p:sp>
      <p:sp>
        <p:nvSpPr>
          <p:cNvPr id="3" name="Arc 2"/>
          <p:cNvSpPr/>
          <p:nvPr/>
        </p:nvSpPr>
        <p:spPr bwMode="auto">
          <a:xfrm>
            <a:off x="1219200" y="1676400"/>
            <a:ext cx="76200" cy="838200"/>
          </a:xfrm>
          <a:prstGeom prst="arc">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pic>
        <p:nvPicPr>
          <p:cNvPr id="205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rot="5400000">
            <a:off x="1905000" y="-1219200"/>
            <a:ext cx="5486400" cy="838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37939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Design Considerations in Environmental</a:t>
            </a:r>
            <a:endParaRPr lang="en-US" dirty="0"/>
          </a:p>
        </p:txBody>
      </p:sp>
      <p:sp>
        <p:nvSpPr>
          <p:cNvPr id="3" name="Content Placeholder 2"/>
          <p:cNvSpPr>
            <a:spLocks noGrp="1"/>
          </p:cNvSpPr>
          <p:nvPr>
            <p:ph idx="1"/>
          </p:nvPr>
        </p:nvSpPr>
        <p:spPr>
          <a:xfrm>
            <a:off x="495300" y="1508125"/>
            <a:ext cx="8050213" cy="3994940"/>
          </a:xfrm>
        </p:spPr>
        <p:txBody>
          <a:bodyPr/>
          <a:lstStyle/>
          <a:p>
            <a:r>
              <a:rPr lang="en-US" dirty="0" smtClean="0"/>
              <a:t>How much design to do in Environmental?</a:t>
            </a:r>
            <a:endParaRPr lang="en-US" dirty="0"/>
          </a:p>
          <a:p>
            <a:pPr lvl="1"/>
            <a:r>
              <a:rPr lang="en-US" dirty="0" smtClean="0"/>
              <a:t>Commensurate with Impacts</a:t>
            </a:r>
          </a:p>
          <a:p>
            <a:pPr lvl="1"/>
            <a:r>
              <a:rPr lang="en-US" dirty="0" smtClean="0"/>
              <a:t>FAA needs enough design to be able to make a valid environmental finding</a:t>
            </a:r>
          </a:p>
          <a:p>
            <a:r>
              <a:rPr lang="en-US" dirty="0" smtClean="0"/>
              <a:t>Why </a:t>
            </a:r>
            <a:r>
              <a:rPr lang="en-US" dirty="0"/>
              <a:t>design during environmental</a:t>
            </a:r>
            <a:r>
              <a:rPr lang="en-US" dirty="0" smtClean="0"/>
              <a:t>?</a:t>
            </a:r>
          </a:p>
          <a:p>
            <a:pPr lvl="1"/>
            <a:r>
              <a:rPr lang="en-US" dirty="0"/>
              <a:t>Mitigation </a:t>
            </a:r>
            <a:r>
              <a:rPr lang="en-US" dirty="0" smtClean="0"/>
              <a:t>Sequencing and/or Mitigated FONSI</a:t>
            </a:r>
          </a:p>
          <a:p>
            <a:pPr lvl="2"/>
            <a:r>
              <a:rPr lang="en-US" dirty="0" smtClean="0"/>
              <a:t>1050.1F  2-3.6 &amp; 4.4</a:t>
            </a:r>
          </a:p>
          <a:p>
            <a:pPr lvl="1"/>
            <a:r>
              <a:rPr lang="en-US" dirty="0" smtClean="0"/>
              <a:t>Cultural Resources</a:t>
            </a:r>
          </a:p>
          <a:p>
            <a:pPr lvl="1"/>
            <a:r>
              <a:rPr lang="en-US" dirty="0" smtClean="0"/>
              <a:t>Wetland Impacts</a:t>
            </a:r>
          </a:p>
          <a:p>
            <a:pPr lvl="1"/>
            <a:r>
              <a:rPr lang="en-US" dirty="0" smtClean="0"/>
              <a:t>Endangered Species: Tree Removal (Bats)</a:t>
            </a:r>
            <a:endParaRPr lang="en-US" dirty="0"/>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14</a:t>
            </a:fld>
            <a:endParaRPr lang="en-US" altLang="en-US" dirty="0"/>
          </a:p>
        </p:txBody>
      </p:sp>
    </p:spTree>
    <p:extLst>
      <p:ext uri="{BB962C8B-B14F-4D97-AF65-F5344CB8AC3E}">
        <p14:creationId xmlns:p14="http://schemas.microsoft.com/office/powerpoint/2010/main" val="33476370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Design Considerations in Environmental</a:t>
            </a:r>
            <a:endParaRPr lang="en-US" dirty="0"/>
          </a:p>
        </p:txBody>
      </p:sp>
      <p:sp>
        <p:nvSpPr>
          <p:cNvPr id="3" name="Content Placeholder 2"/>
          <p:cNvSpPr>
            <a:spLocks noGrp="1"/>
          </p:cNvSpPr>
          <p:nvPr>
            <p:ph idx="1"/>
          </p:nvPr>
        </p:nvSpPr>
        <p:spPr>
          <a:xfrm>
            <a:off x="457200" y="1271516"/>
            <a:ext cx="3962400" cy="4443484"/>
          </a:xfrm>
        </p:spPr>
        <p:txBody>
          <a:bodyPr/>
          <a:lstStyle/>
          <a:p>
            <a:r>
              <a:rPr lang="en-US" dirty="0" smtClean="0"/>
              <a:t>May </a:t>
            </a:r>
            <a:r>
              <a:rPr lang="en-US" dirty="0"/>
              <a:t>need at least </a:t>
            </a:r>
            <a:r>
              <a:rPr lang="en-US" dirty="0" smtClean="0"/>
              <a:t>25% </a:t>
            </a:r>
            <a:r>
              <a:rPr lang="en-US" dirty="0"/>
              <a:t>design</a:t>
            </a:r>
          </a:p>
          <a:p>
            <a:pPr marL="742950" lvl="2" indent="-342900"/>
            <a:r>
              <a:rPr lang="en-US" sz="2400" dirty="0"/>
              <a:t>Conduct Preliminary Engineering Design (PED) in environmental phase of </a:t>
            </a:r>
            <a:r>
              <a:rPr lang="en-US" sz="2400" dirty="0" smtClean="0"/>
              <a:t>project</a:t>
            </a:r>
          </a:p>
          <a:p>
            <a:pPr marL="742950" lvl="2" indent="-342900"/>
            <a:r>
              <a:rPr lang="en-US" sz="2400" dirty="0" smtClean="0"/>
              <a:t>5050.4B: 1004</a:t>
            </a:r>
          </a:p>
          <a:p>
            <a:pPr marL="742950" lvl="2" indent="-342900"/>
            <a:r>
              <a:rPr lang="en-US" sz="2400" dirty="0" smtClean="0"/>
              <a:t>Permitting may accept more than a 25% design</a:t>
            </a:r>
            <a:endParaRPr lang="en-US" sz="2400" dirty="0"/>
          </a:p>
          <a:p>
            <a:endParaRPr lang="en-US" dirty="0" smtClean="0"/>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15</a:t>
            </a:fld>
            <a:endParaRPr lang="en-US" alt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295400"/>
            <a:ext cx="4917743" cy="459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89120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Other Design Considerations in Environmental</a:t>
            </a:r>
            <a:endParaRPr lang="en-US" dirty="0"/>
          </a:p>
        </p:txBody>
      </p:sp>
      <p:sp>
        <p:nvSpPr>
          <p:cNvPr id="4" name="Rectangle 3"/>
          <p:cNvSpPr/>
          <p:nvPr/>
        </p:nvSpPr>
        <p:spPr>
          <a:xfrm>
            <a:off x="381000" y="1524000"/>
            <a:ext cx="7239000" cy="3539430"/>
          </a:xfrm>
          <a:prstGeom prst="rect">
            <a:avLst/>
          </a:prstGeom>
        </p:spPr>
        <p:txBody>
          <a:bodyPr wrap="square">
            <a:spAutoFit/>
          </a:bodyPr>
          <a:lstStyle/>
          <a:p>
            <a:pPr marL="457200" indent="-457200">
              <a:buFont typeface="Arial" panose="020B0604020202020204" pitchFamily="34" charset="0"/>
              <a:buChar char="•"/>
            </a:pPr>
            <a:r>
              <a:rPr lang="en-US" sz="3200" dirty="0"/>
              <a:t>Airports </a:t>
            </a:r>
            <a:r>
              <a:rPr lang="en-US" sz="3200" dirty="0" smtClean="0"/>
              <a:t>GIS</a:t>
            </a:r>
          </a:p>
          <a:p>
            <a:pPr marL="914400" lvl="1" indent="-457200">
              <a:buFont typeface="Wingdings" panose="05000000000000000000" pitchFamily="2" charset="2"/>
              <a:buChar char="Ø"/>
            </a:pPr>
            <a:r>
              <a:rPr lang="en-US" sz="3200" dirty="0" smtClean="0"/>
              <a:t>Tree </a:t>
            </a:r>
            <a:r>
              <a:rPr lang="en-US" sz="3200" dirty="0"/>
              <a:t>removal</a:t>
            </a:r>
          </a:p>
          <a:p>
            <a:pPr marL="457200" indent="-457200">
              <a:buFont typeface="Arial" panose="020B0604020202020204" pitchFamily="34" charset="0"/>
              <a:buChar char="•"/>
            </a:pPr>
            <a:endParaRPr lang="en-US" sz="3200" dirty="0" smtClean="0"/>
          </a:p>
          <a:p>
            <a:pPr marL="457200" indent="-457200">
              <a:buFont typeface="Arial" panose="020B0604020202020204" pitchFamily="34" charset="0"/>
              <a:buChar char="•"/>
            </a:pPr>
            <a:r>
              <a:rPr lang="en-US" sz="3200" dirty="0" smtClean="0"/>
              <a:t>Scope </a:t>
            </a:r>
            <a:r>
              <a:rPr lang="en-US" sz="3200" dirty="0"/>
              <a:t>your projects </a:t>
            </a:r>
            <a:r>
              <a:rPr lang="en-US" sz="3200" dirty="0" smtClean="0"/>
              <a:t>accordingly</a:t>
            </a:r>
          </a:p>
          <a:p>
            <a:pPr marL="457200" indent="-457200">
              <a:buFont typeface="Arial" panose="020B0604020202020204" pitchFamily="34" charset="0"/>
              <a:buChar char="•"/>
            </a:pPr>
            <a:endParaRPr lang="en-US" sz="3200" dirty="0" smtClean="0"/>
          </a:p>
          <a:p>
            <a:pPr marL="457200" indent="-457200">
              <a:buFont typeface="Arial" panose="020B0604020202020204" pitchFamily="34" charset="0"/>
              <a:buChar char="•"/>
            </a:pPr>
            <a:r>
              <a:rPr lang="en-US" sz="3200" dirty="0" smtClean="0"/>
              <a:t>Design </a:t>
            </a:r>
            <a:r>
              <a:rPr lang="en-US" sz="3200" dirty="0"/>
              <a:t>helps avoid, minimize, and then mitigate!!</a:t>
            </a:r>
          </a:p>
        </p:txBody>
      </p:sp>
    </p:spTree>
    <p:extLst>
      <p:ext uri="{BB962C8B-B14F-4D97-AF65-F5344CB8AC3E}">
        <p14:creationId xmlns:p14="http://schemas.microsoft.com/office/powerpoint/2010/main" val="18175761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Problem(s)</a:t>
            </a:r>
          </a:p>
        </p:txBody>
      </p:sp>
      <p:sp>
        <p:nvSpPr>
          <p:cNvPr id="3" name="Content Placeholder 2"/>
          <p:cNvSpPr>
            <a:spLocks noGrp="1"/>
          </p:cNvSpPr>
          <p:nvPr>
            <p:ph idx="1"/>
          </p:nvPr>
        </p:nvSpPr>
        <p:spPr>
          <a:xfrm>
            <a:off x="495300" y="1508125"/>
            <a:ext cx="8050213" cy="2813078"/>
          </a:xfrm>
        </p:spPr>
        <p:txBody>
          <a:bodyPr/>
          <a:lstStyle/>
          <a:p>
            <a:r>
              <a:rPr lang="en-US" dirty="0"/>
              <a:t>FAA purview as lead Federal Agency</a:t>
            </a:r>
          </a:p>
          <a:p>
            <a:pPr lvl="1"/>
            <a:r>
              <a:rPr lang="en-US" dirty="0"/>
              <a:t>Responsibility to comply with law</a:t>
            </a:r>
          </a:p>
          <a:p>
            <a:r>
              <a:rPr lang="en-US" dirty="0" smtClean="0"/>
              <a:t>Environmental Scopes of Work (SOW)</a:t>
            </a:r>
          </a:p>
          <a:p>
            <a:pPr lvl="1"/>
            <a:r>
              <a:rPr lang="en-US" dirty="0" smtClean="0"/>
              <a:t>Need to answer questions that need to be answered</a:t>
            </a:r>
            <a:endParaRPr lang="en-US" dirty="0"/>
          </a:p>
          <a:p>
            <a:pPr lvl="1"/>
            <a:r>
              <a:rPr lang="en-US" dirty="0"/>
              <a:t>106, ESA, P&amp;N, 404, </a:t>
            </a:r>
            <a:r>
              <a:rPr lang="en-US" dirty="0" smtClean="0"/>
              <a:t>401, 402 etc</a:t>
            </a:r>
            <a:r>
              <a:rPr lang="en-US" dirty="0"/>
              <a:t>.</a:t>
            </a:r>
          </a:p>
          <a:p>
            <a:pPr lvl="1"/>
            <a:r>
              <a:rPr lang="en-US" dirty="0"/>
              <a:t>Tribal</a:t>
            </a:r>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17</a:t>
            </a:fld>
            <a:endParaRPr lang="en-US" altLang="en-US" dirty="0"/>
          </a:p>
        </p:txBody>
      </p:sp>
    </p:spTree>
    <p:extLst>
      <p:ext uri="{BB962C8B-B14F-4D97-AF65-F5344CB8AC3E}">
        <p14:creationId xmlns:p14="http://schemas.microsoft.com/office/powerpoint/2010/main" val="3287039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Tool: Environmental Scope of Work</a:t>
            </a:r>
            <a:endParaRPr lang="en-US" dirty="0"/>
          </a:p>
        </p:txBody>
      </p:sp>
      <p:sp>
        <p:nvSpPr>
          <p:cNvPr id="3" name="Content Placeholder 2"/>
          <p:cNvSpPr>
            <a:spLocks noGrp="1"/>
          </p:cNvSpPr>
          <p:nvPr>
            <p:ph idx="1"/>
          </p:nvPr>
        </p:nvSpPr>
        <p:spPr>
          <a:xfrm>
            <a:off x="495300" y="1508125"/>
            <a:ext cx="8050213" cy="4585871"/>
          </a:xfrm>
        </p:spPr>
        <p:txBody>
          <a:bodyPr/>
          <a:lstStyle/>
          <a:p>
            <a:r>
              <a:rPr lang="en-US" dirty="0"/>
              <a:t>Environmental Scope of Work (SOW)</a:t>
            </a:r>
          </a:p>
          <a:p>
            <a:pPr lvl="1"/>
            <a:r>
              <a:rPr lang="en-US" dirty="0"/>
              <a:t>Justification</a:t>
            </a:r>
          </a:p>
          <a:p>
            <a:pPr lvl="1"/>
            <a:r>
              <a:rPr lang="en-US" dirty="0" smtClean="0"/>
              <a:t>Purpose </a:t>
            </a:r>
            <a:r>
              <a:rPr lang="en-US" dirty="0"/>
              <a:t>and Need</a:t>
            </a:r>
          </a:p>
          <a:p>
            <a:pPr lvl="1"/>
            <a:r>
              <a:rPr lang="en-US" dirty="0" smtClean="0"/>
              <a:t>Preliminary Engineering Design (PED) &amp; Surveys</a:t>
            </a:r>
            <a:endParaRPr lang="en-US" dirty="0"/>
          </a:p>
          <a:p>
            <a:pPr lvl="1"/>
            <a:r>
              <a:rPr lang="en-US" dirty="0" smtClean="0"/>
              <a:t>Alternatives</a:t>
            </a:r>
          </a:p>
          <a:p>
            <a:pPr lvl="1"/>
            <a:r>
              <a:rPr lang="en-US" dirty="0" smtClean="0"/>
              <a:t>Potential Environmental Constraints</a:t>
            </a:r>
            <a:endParaRPr lang="en-US" dirty="0"/>
          </a:p>
          <a:p>
            <a:pPr lvl="1"/>
            <a:r>
              <a:rPr lang="en-US" dirty="0"/>
              <a:t>Coordination</a:t>
            </a:r>
          </a:p>
          <a:p>
            <a:pPr lvl="1"/>
            <a:r>
              <a:rPr lang="en-US" dirty="0"/>
              <a:t>Conceptual Mitigation</a:t>
            </a:r>
          </a:p>
          <a:p>
            <a:pPr lvl="1"/>
            <a:r>
              <a:rPr lang="en-US" dirty="0"/>
              <a:t>Public Comment</a:t>
            </a:r>
          </a:p>
          <a:p>
            <a:endParaRPr lang="en-US" dirty="0"/>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18</a:t>
            </a:fld>
            <a:endParaRPr lang="en-US" altLang="en-US" dirty="0"/>
          </a:p>
        </p:txBody>
      </p:sp>
    </p:spTree>
    <p:extLst>
      <p:ext uri="{BB962C8B-B14F-4D97-AF65-F5344CB8AC3E}">
        <p14:creationId xmlns:p14="http://schemas.microsoft.com/office/powerpoint/2010/main" val="1984709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SOW</a:t>
            </a:r>
            <a:endParaRPr lang="en-US" dirty="0"/>
          </a:p>
        </p:txBody>
      </p:sp>
      <p:sp>
        <p:nvSpPr>
          <p:cNvPr id="3" name="Content Placeholder 2"/>
          <p:cNvSpPr>
            <a:spLocks noGrp="1"/>
          </p:cNvSpPr>
          <p:nvPr>
            <p:ph idx="1"/>
          </p:nvPr>
        </p:nvSpPr>
        <p:spPr>
          <a:xfrm>
            <a:off x="457200" y="762000"/>
            <a:ext cx="8050213" cy="4679950"/>
          </a:xfrm>
        </p:spPr>
        <p:txBody>
          <a:bodyPr/>
          <a:lstStyle/>
          <a:p>
            <a:r>
              <a:rPr lang="en-US" dirty="0" smtClean="0"/>
              <a:t>Justification</a:t>
            </a:r>
          </a:p>
          <a:p>
            <a:pPr lvl="1"/>
            <a:r>
              <a:rPr lang="en-US" altLang="en-US" dirty="0"/>
              <a:t>Nail down the project </a:t>
            </a:r>
            <a:r>
              <a:rPr lang="en-US" altLang="en-US" dirty="0" smtClean="0"/>
              <a:t>justification</a:t>
            </a:r>
          </a:p>
          <a:p>
            <a:pPr lvl="1"/>
            <a:r>
              <a:rPr lang="en-US" altLang="en-US" dirty="0"/>
              <a:t>T</a:t>
            </a:r>
            <a:r>
              <a:rPr lang="en-US" altLang="en-US" dirty="0" smtClean="0"/>
              <a:t>he </a:t>
            </a:r>
            <a:r>
              <a:rPr lang="en-US" altLang="en-US" dirty="0"/>
              <a:t>difference between a </a:t>
            </a:r>
            <a:r>
              <a:rPr lang="en-US" altLang="en-US" dirty="0" smtClean="0"/>
              <a:t>difficult </a:t>
            </a:r>
            <a:r>
              <a:rPr lang="en-US" altLang="en-US" dirty="0"/>
              <a:t>and a relatively straightforward environmental </a:t>
            </a:r>
            <a:r>
              <a:rPr lang="en-US" altLang="en-US" dirty="0" smtClean="0"/>
              <a:t>process is </a:t>
            </a:r>
            <a:r>
              <a:rPr lang="en-US" altLang="en-US" dirty="0"/>
              <a:t>directly related to how good a job you do in nailing down the justification.   The “justification” will also be used later on to form the foundation for your “Purpose &amp; Need” statement in your environmental review. </a:t>
            </a:r>
            <a:endParaRPr lang="en-US" altLang="en-US" dirty="0" smtClean="0"/>
          </a:p>
          <a:p>
            <a:pPr lvl="1"/>
            <a:r>
              <a:rPr lang="en-US" altLang="en-US" sz="2400" dirty="0" smtClean="0"/>
              <a:t>The </a:t>
            </a:r>
            <a:r>
              <a:rPr lang="en-US" altLang="en-US" sz="2400" dirty="0"/>
              <a:t>“justification” sets </a:t>
            </a:r>
            <a:r>
              <a:rPr lang="en-US" altLang="en-US" sz="2400" dirty="0" smtClean="0"/>
              <a:t>up a </a:t>
            </a:r>
            <a:r>
              <a:rPr lang="en-US" altLang="en-US" sz="2400" dirty="0"/>
              <a:t>compelling </a:t>
            </a:r>
            <a:r>
              <a:rPr lang="en-US" altLang="en-US" sz="2400" dirty="0" smtClean="0"/>
              <a:t>argument </a:t>
            </a:r>
            <a:r>
              <a:rPr lang="en-US" altLang="en-US" sz="2400" dirty="0"/>
              <a:t>as to why your project should be considered for funding. </a:t>
            </a:r>
            <a:endParaRPr lang="en-US" altLang="en-US" sz="2400" dirty="0" smtClean="0"/>
          </a:p>
          <a:p>
            <a:pPr lvl="1"/>
            <a:r>
              <a:rPr lang="en-US" altLang="en-US" dirty="0"/>
              <a:t>Documented</a:t>
            </a:r>
          </a:p>
          <a:p>
            <a:pPr lvl="1"/>
            <a:r>
              <a:rPr lang="en-US" altLang="en-US" dirty="0" smtClean="0"/>
              <a:t>Detailed</a:t>
            </a:r>
            <a:endParaRPr lang="en-US" altLang="en-US" sz="2400" dirty="0"/>
          </a:p>
          <a:p>
            <a:pPr marL="0" indent="0">
              <a:buNone/>
            </a:pPr>
            <a:endParaRPr lang="en-US" dirty="0"/>
          </a:p>
          <a:p>
            <a:endParaRPr lang="en-US" dirty="0" smtClean="0"/>
          </a:p>
          <a:p>
            <a:pPr lvl="1"/>
            <a:endParaRPr lang="en-US" dirty="0"/>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19</a:t>
            </a:fld>
            <a:endParaRPr lang="en-US" altLang="en-US" dirty="0"/>
          </a:p>
        </p:txBody>
      </p:sp>
    </p:spTree>
    <p:extLst>
      <p:ext uri="{BB962C8B-B14F-4D97-AF65-F5344CB8AC3E}">
        <p14:creationId xmlns:p14="http://schemas.microsoft.com/office/powerpoint/2010/main" val="39324304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SOW</a:t>
            </a:r>
            <a:endParaRPr lang="en-US" dirty="0"/>
          </a:p>
        </p:txBody>
      </p:sp>
      <p:sp>
        <p:nvSpPr>
          <p:cNvPr id="3" name="Content Placeholder 2"/>
          <p:cNvSpPr>
            <a:spLocks noGrp="1"/>
          </p:cNvSpPr>
          <p:nvPr>
            <p:ph idx="1"/>
          </p:nvPr>
        </p:nvSpPr>
        <p:spPr/>
        <p:txBody>
          <a:bodyPr/>
          <a:lstStyle/>
          <a:p>
            <a:r>
              <a:rPr lang="en-US" dirty="0" smtClean="0"/>
              <a:t>Purpose and Need</a:t>
            </a:r>
          </a:p>
          <a:p>
            <a:pPr lvl="1"/>
            <a:r>
              <a:rPr lang="en-US" dirty="0" smtClean="0"/>
              <a:t>What’s the problem?</a:t>
            </a:r>
          </a:p>
          <a:p>
            <a:pPr lvl="1"/>
            <a:r>
              <a:rPr lang="en-US" dirty="0" smtClean="0"/>
              <a:t>How do we solve it?</a:t>
            </a:r>
          </a:p>
          <a:p>
            <a:pPr lvl="1"/>
            <a:r>
              <a:rPr lang="en-US" dirty="0" smtClean="0"/>
              <a:t>Goals and Objectives?</a:t>
            </a:r>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20</a:t>
            </a:fld>
            <a:endParaRPr lang="en-US" altLang="en-US" dirty="0"/>
          </a:p>
        </p:txBody>
      </p:sp>
    </p:spTree>
    <p:extLst>
      <p:ext uri="{BB962C8B-B14F-4D97-AF65-F5344CB8AC3E}">
        <p14:creationId xmlns:p14="http://schemas.microsoft.com/office/powerpoint/2010/main" val="6535487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SOW</a:t>
            </a:r>
            <a:endParaRPr lang="en-US" dirty="0"/>
          </a:p>
        </p:txBody>
      </p:sp>
      <p:sp>
        <p:nvSpPr>
          <p:cNvPr id="3" name="Content Placeholder 2"/>
          <p:cNvSpPr>
            <a:spLocks noGrp="1"/>
          </p:cNvSpPr>
          <p:nvPr>
            <p:ph idx="1"/>
          </p:nvPr>
        </p:nvSpPr>
        <p:spPr>
          <a:xfrm>
            <a:off x="495300" y="1219201"/>
            <a:ext cx="8050213" cy="4874796"/>
          </a:xfrm>
        </p:spPr>
        <p:txBody>
          <a:bodyPr/>
          <a:lstStyle/>
          <a:p>
            <a:r>
              <a:rPr lang="en-US" dirty="0" smtClean="0"/>
              <a:t>Preliminary Engineering Design (PED)</a:t>
            </a:r>
          </a:p>
          <a:p>
            <a:pPr lvl="1"/>
            <a:r>
              <a:rPr lang="en-US" dirty="0" smtClean="0"/>
              <a:t>If we know we may have significant impacts to resources then conduct PED during environmental</a:t>
            </a:r>
          </a:p>
          <a:p>
            <a:pPr lvl="1"/>
            <a:r>
              <a:rPr lang="en-US" dirty="0" smtClean="0"/>
              <a:t>No more guesswork</a:t>
            </a:r>
          </a:p>
          <a:p>
            <a:pPr lvl="0"/>
            <a:r>
              <a:rPr lang="en-US" dirty="0" smtClean="0">
                <a:solidFill>
                  <a:srgbClr val="000000"/>
                </a:solidFill>
              </a:rPr>
              <a:t>AGIS</a:t>
            </a:r>
          </a:p>
          <a:p>
            <a:pPr lvl="0"/>
            <a:r>
              <a:rPr lang="en-US" dirty="0" smtClean="0">
                <a:solidFill>
                  <a:srgbClr val="000000"/>
                </a:solidFill>
              </a:rPr>
              <a:t>Surveys</a:t>
            </a:r>
          </a:p>
          <a:p>
            <a:pPr lvl="1"/>
            <a:r>
              <a:rPr lang="en-US" dirty="0" smtClean="0">
                <a:solidFill>
                  <a:srgbClr val="000000"/>
                </a:solidFill>
              </a:rPr>
              <a:t>Wetlands</a:t>
            </a:r>
          </a:p>
          <a:p>
            <a:pPr lvl="1"/>
            <a:r>
              <a:rPr lang="en-US" dirty="0" smtClean="0">
                <a:solidFill>
                  <a:srgbClr val="000000"/>
                </a:solidFill>
              </a:rPr>
              <a:t>Endangered Species</a:t>
            </a:r>
          </a:p>
          <a:p>
            <a:pPr lvl="1"/>
            <a:r>
              <a:rPr lang="en-US" dirty="0" smtClean="0">
                <a:solidFill>
                  <a:srgbClr val="000000"/>
                </a:solidFill>
              </a:rPr>
              <a:t>Cultural Resources</a:t>
            </a:r>
          </a:p>
          <a:p>
            <a:pPr lvl="1"/>
            <a:r>
              <a:rPr lang="en-US" dirty="0" smtClean="0">
                <a:solidFill>
                  <a:srgbClr val="000000"/>
                </a:solidFill>
              </a:rPr>
              <a:t>Others</a:t>
            </a:r>
            <a:endParaRPr lang="en-US" dirty="0">
              <a:solidFill>
                <a:srgbClr val="000000"/>
              </a:solidFill>
            </a:endParaRPr>
          </a:p>
          <a:p>
            <a:pPr lvl="1"/>
            <a:endParaRPr lang="en-US" dirty="0" smtClean="0"/>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21</a:t>
            </a:fld>
            <a:endParaRPr lang="en-US" altLang="en-US" dirty="0"/>
          </a:p>
        </p:txBody>
      </p:sp>
    </p:spTree>
    <p:extLst>
      <p:ext uri="{BB962C8B-B14F-4D97-AF65-F5344CB8AC3E}">
        <p14:creationId xmlns:p14="http://schemas.microsoft.com/office/powerpoint/2010/main" val="29439488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SOW</a:t>
            </a:r>
            <a:endParaRPr lang="en-US" dirty="0"/>
          </a:p>
        </p:txBody>
      </p:sp>
      <p:sp>
        <p:nvSpPr>
          <p:cNvPr id="3" name="Content Placeholder 2"/>
          <p:cNvSpPr>
            <a:spLocks noGrp="1"/>
          </p:cNvSpPr>
          <p:nvPr>
            <p:ph idx="1"/>
          </p:nvPr>
        </p:nvSpPr>
        <p:spPr>
          <a:xfrm>
            <a:off x="495300" y="1219201"/>
            <a:ext cx="8050213" cy="4679950"/>
          </a:xfrm>
        </p:spPr>
        <p:txBody>
          <a:bodyPr/>
          <a:lstStyle/>
          <a:p>
            <a:r>
              <a:rPr lang="en-US" dirty="0" smtClean="0"/>
              <a:t>Alternatives</a:t>
            </a:r>
          </a:p>
          <a:p>
            <a:pPr lvl="1"/>
            <a:r>
              <a:rPr lang="en-US" altLang="en-US" dirty="0" smtClean="0"/>
              <a:t>Figure </a:t>
            </a:r>
            <a:r>
              <a:rPr lang="en-US" altLang="en-US" dirty="0"/>
              <a:t>out the workable options and alternatives to help you achieve your development </a:t>
            </a:r>
            <a:r>
              <a:rPr lang="en-US" altLang="en-US" dirty="0" smtClean="0"/>
              <a:t>plans</a:t>
            </a:r>
          </a:p>
          <a:p>
            <a:pPr lvl="1"/>
            <a:r>
              <a:rPr lang="en-US" altLang="en-US" dirty="0" smtClean="0"/>
              <a:t>Can </a:t>
            </a:r>
            <a:r>
              <a:rPr lang="en-US" altLang="en-US" dirty="0"/>
              <a:t>the site accommodate your proposed solution(s</a:t>
            </a:r>
            <a:r>
              <a:rPr lang="en-US" altLang="en-US" dirty="0" smtClean="0"/>
              <a:t>)?</a:t>
            </a:r>
          </a:p>
          <a:p>
            <a:pPr lvl="1"/>
            <a:r>
              <a:rPr lang="en-US" altLang="en-US" dirty="0"/>
              <a:t>Does a prospective ‘fix’ to the problem make sense, and is it realistic?”</a:t>
            </a:r>
          </a:p>
          <a:p>
            <a:r>
              <a:rPr lang="en-US" dirty="0" smtClean="0"/>
              <a:t>Environmental Constraints</a:t>
            </a:r>
          </a:p>
          <a:p>
            <a:pPr lvl="1"/>
            <a:r>
              <a:rPr lang="en-US" dirty="0" smtClean="0"/>
              <a:t>Alternatives to achieve the Least Environmentally Damaging Practicable Alternative (LEDPA)</a:t>
            </a:r>
            <a:endParaRPr lang="en-US" dirty="0"/>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22</a:t>
            </a:fld>
            <a:endParaRPr lang="en-US" altLang="en-US" dirty="0"/>
          </a:p>
        </p:txBody>
      </p:sp>
    </p:spTree>
    <p:extLst>
      <p:ext uri="{BB962C8B-B14F-4D97-AF65-F5344CB8AC3E}">
        <p14:creationId xmlns:p14="http://schemas.microsoft.com/office/powerpoint/2010/main" val="296727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SOW</a:t>
            </a:r>
            <a:endParaRPr lang="en-US" dirty="0"/>
          </a:p>
        </p:txBody>
      </p:sp>
      <p:sp>
        <p:nvSpPr>
          <p:cNvPr id="3" name="Content Placeholder 2"/>
          <p:cNvSpPr>
            <a:spLocks noGrp="1"/>
          </p:cNvSpPr>
          <p:nvPr>
            <p:ph idx="1"/>
          </p:nvPr>
        </p:nvSpPr>
        <p:spPr/>
        <p:txBody>
          <a:bodyPr/>
          <a:lstStyle/>
          <a:p>
            <a:r>
              <a:rPr lang="en-US" dirty="0" smtClean="0"/>
              <a:t>Coordination</a:t>
            </a:r>
          </a:p>
          <a:p>
            <a:pPr lvl="1"/>
            <a:r>
              <a:rPr lang="en-US" altLang="en-US" dirty="0" smtClean="0"/>
              <a:t>Communicate </a:t>
            </a:r>
            <a:r>
              <a:rPr lang="en-US" altLang="en-US" dirty="0"/>
              <a:t>to heighten the agency decision-maker’s confidence in the project that you are </a:t>
            </a:r>
            <a:r>
              <a:rPr lang="en-US" altLang="en-US" dirty="0" smtClean="0"/>
              <a:t>considering</a:t>
            </a:r>
          </a:p>
          <a:p>
            <a:pPr lvl="1"/>
            <a:r>
              <a:rPr lang="en-US" altLang="en-US" dirty="0"/>
              <a:t>“Can you convince others of the reasons why the problem needs to be fixed</a:t>
            </a:r>
            <a:r>
              <a:rPr lang="en-US" altLang="en-US" dirty="0" smtClean="0"/>
              <a:t>?”</a:t>
            </a:r>
          </a:p>
          <a:p>
            <a:pPr lvl="1"/>
            <a:r>
              <a:rPr lang="en-US" altLang="en-US" dirty="0"/>
              <a:t>Early and often</a:t>
            </a:r>
          </a:p>
          <a:p>
            <a:pPr lvl="1"/>
            <a:r>
              <a:rPr lang="en-US" altLang="en-US" dirty="0"/>
              <a:t>Scope with outside agencies</a:t>
            </a:r>
          </a:p>
          <a:p>
            <a:pPr lvl="2"/>
            <a:r>
              <a:rPr lang="en-US" altLang="en-US" dirty="0"/>
              <a:t>Seek input to incorporate their concerns/recommendations</a:t>
            </a:r>
            <a:endParaRPr lang="en-US" dirty="0"/>
          </a:p>
          <a:p>
            <a:r>
              <a:rPr lang="en-US" dirty="0" smtClean="0"/>
              <a:t>Public Comment</a:t>
            </a:r>
            <a:endParaRPr lang="en-US" dirty="0"/>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23</a:t>
            </a:fld>
            <a:endParaRPr lang="en-US" altLang="en-US" dirty="0"/>
          </a:p>
        </p:txBody>
      </p:sp>
    </p:spTree>
    <p:extLst>
      <p:ext uri="{BB962C8B-B14F-4D97-AF65-F5344CB8AC3E}">
        <p14:creationId xmlns:p14="http://schemas.microsoft.com/office/powerpoint/2010/main" val="19538594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SOW</a:t>
            </a:r>
            <a:endParaRPr lang="en-US" dirty="0"/>
          </a:p>
        </p:txBody>
      </p:sp>
      <p:sp>
        <p:nvSpPr>
          <p:cNvPr id="3" name="Content Placeholder 2"/>
          <p:cNvSpPr>
            <a:spLocks noGrp="1"/>
          </p:cNvSpPr>
          <p:nvPr>
            <p:ph idx="1"/>
          </p:nvPr>
        </p:nvSpPr>
        <p:spPr/>
        <p:txBody>
          <a:bodyPr/>
          <a:lstStyle/>
          <a:p>
            <a:r>
              <a:rPr lang="en-US" dirty="0" smtClean="0"/>
              <a:t>Conceptual Mitigation must be identified in an environmental Scope of Work</a:t>
            </a:r>
          </a:p>
          <a:p>
            <a:pPr lvl="1"/>
            <a:r>
              <a:rPr lang="en-US" dirty="0"/>
              <a:t>FAA Order 5050.4B Chapter 7(g)</a:t>
            </a:r>
          </a:p>
          <a:p>
            <a:pPr lvl="1"/>
            <a:r>
              <a:rPr lang="en-US" dirty="0" smtClean="0"/>
              <a:t>Reduces </a:t>
            </a:r>
            <a:r>
              <a:rPr lang="en-US" dirty="0"/>
              <a:t>risks/uncertainties</a:t>
            </a:r>
          </a:p>
          <a:p>
            <a:pPr lvl="1"/>
            <a:r>
              <a:rPr lang="en-US" dirty="0"/>
              <a:t>Helps FAA know project can be </a:t>
            </a:r>
            <a:r>
              <a:rPr lang="en-US" dirty="0" smtClean="0"/>
              <a:t>built</a:t>
            </a:r>
          </a:p>
          <a:p>
            <a:r>
              <a:rPr lang="en-US" dirty="0" smtClean="0"/>
              <a:t>Conceptual Mitigation can include anything that warrants it (404, 106, 402)</a:t>
            </a:r>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24</a:t>
            </a:fld>
            <a:endParaRPr lang="en-US" altLang="en-US" dirty="0"/>
          </a:p>
        </p:txBody>
      </p:sp>
    </p:spTree>
    <p:extLst>
      <p:ext uri="{BB962C8B-B14F-4D97-AF65-F5344CB8AC3E}">
        <p14:creationId xmlns:p14="http://schemas.microsoft.com/office/powerpoint/2010/main" val="29123507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SOW</a:t>
            </a:r>
            <a:endParaRPr lang="en-US" dirty="0"/>
          </a:p>
        </p:txBody>
      </p:sp>
      <p:sp>
        <p:nvSpPr>
          <p:cNvPr id="3" name="Content Placeholder 2"/>
          <p:cNvSpPr>
            <a:spLocks noGrp="1"/>
          </p:cNvSpPr>
          <p:nvPr>
            <p:ph idx="1"/>
          </p:nvPr>
        </p:nvSpPr>
        <p:spPr/>
        <p:txBody>
          <a:bodyPr/>
          <a:lstStyle/>
          <a:p>
            <a:r>
              <a:rPr lang="en-US" dirty="0" smtClean="0"/>
              <a:t>Conceptual Mitigation cont.</a:t>
            </a:r>
          </a:p>
          <a:p>
            <a:pPr lvl="1"/>
            <a:r>
              <a:rPr lang="en-US" dirty="0"/>
              <a:t>Wetlands </a:t>
            </a:r>
          </a:p>
          <a:p>
            <a:pPr lvl="1"/>
            <a:r>
              <a:rPr lang="en-US" dirty="0"/>
              <a:t>type, impacts</a:t>
            </a:r>
          </a:p>
          <a:p>
            <a:pPr lvl="1"/>
            <a:r>
              <a:rPr lang="en-US" dirty="0"/>
              <a:t>Mitigation</a:t>
            </a:r>
          </a:p>
          <a:p>
            <a:r>
              <a:rPr lang="en-US" dirty="0" smtClean="0"/>
              <a:t>Delineation Requirements</a:t>
            </a:r>
          </a:p>
          <a:p>
            <a:pPr lvl="1"/>
            <a:r>
              <a:rPr lang="en-US" dirty="0" smtClean="0"/>
              <a:t>Only good for 5 years</a:t>
            </a:r>
          </a:p>
          <a:p>
            <a:pPr lvl="1"/>
            <a:r>
              <a:rPr lang="en-US" dirty="0" smtClean="0"/>
              <a:t>Delineations are required if wetlands present on site</a:t>
            </a:r>
          </a:p>
          <a:p>
            <a:pPr lvl="2"/>
            <a:r>
              <a:rPr lang="en-US" dirty="0" smtClean="0"/>
              <a:t>Helps inform alternatives analysis</a:t>
            </a:r>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25</a:t>
            </a:fld>
            <a:endParaRPr lang="en-US" altLang="en-US" dirty="0"/>
          </a:p>
        </p:txBody>
      </p:sp>
    </p:spTree>
    <p:extLst>
      <p:ext uri="{BB962C8B-B14F-4D97-AF65-F5344CB8AC3E}">
        <p14:creationId xmlns:p14="http://schemas.microsoft.com/office/powerpoint/2010/main" val="23700469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Significance of the SOW</a:t>
            </a:r>
            <a:endParaRPr lang="en-US" dirty="0"/>
          </a:p>
        </p:txBody>
      </p:sp>
      <p:sp>
        <p:nvSpPr>
          <p:cNvPr id="3" name="Content Placeholder 2"/>
          <p:cNvSpPr>
            <a:spLocks noGrp="1"/>
          </p:cNvSpPr>
          <p:nvPr>
            <p:ph idx="1"/>
          </p:nvPr>
        </p:nvSpPr>
        <p:spPr>
          <a:xfrm>
            <a:off x="495300" y="1508125"/>
            <a:ext cx="8050213" cy="1852815"/>
          </a:xfrm>
        </p:spPr>
        <p:txBody>
          <a:bodyPr/>
          <a:lstStyle/>
          <a:p>
            <a:r>
              <a:rPr lang="en-US" dirty="0" smtClean="0"/>
              <a:t>Take Away Message:</a:t>
            </a:r>
          </a:p>
          <a:p>
            <a:pPr lvl="1"/>
            <a:r>
              <a:rPr lang="en-US" dirty="0" smtClean="0"/>
              <a:t>SOW sets </a:t>
            </a:r>
            <a:r>
              <a:rPr lang="en-US" dirty="0"/>
              <a:t>a project up for </a:t>
            </a:r>
            <a:r>
              <a:rPr lang="en-US" dirty="0" smtClean="0"/>
              <a:t>better success</a:t>
            </a:r>
          </a:p>
          <a:p>
            <a:pPr lvl="1"/>
            <a:r>
              <a:rPr lang="en-US" dirty="0" smtClean="0"/>
              <a:t>Coordination: Early and Often</a:t>
            </a:r>
          </a:p>
          <a:p>
            <a:pPr lvl="1"/>
            <a:r>
              <a:rPr lang="en-US" dirty="0" smtClean="0"/>
              <a:t>Open Communication</a:t>
            </a:r>
          </a:p>
          <a:p>
            <a:pPr lvl="1"/>
            <a:r>
              <a:rPr lang="en-US" dirty="0" smtClean="0"/>
              <a:t>Interdisciplinary team. Coordination between FAA and your own teams internally</a:t>
            </a:r>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26</a:t>
            </a:fld>
            <a:endParaRPr lang="en-US" altLang="en-US" dirty="0"/>
          </a:p>
        </p:txBody>
      </p:sp>
    </p:spTree>
    <p:extLst>
      <p:ext uri="{BB962C8B-B14F-4D97-AF65-F5344CB8AC3E}">
        <p14:creationId xmlns:p14="http://schemas.microsoft.com/office/powerpoint/2010/main" val="21225085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Environmental Commitments</a:t>
            </a:r>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27</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066800"/>
            <a:ext cx="3194304" cy="246888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6" y="2743200"/>
            <a:ext cx="4942764" cy="319825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1080" y="914400"/>
            <a:ext cx="5519720" cy="327660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1370" y="2703394"/>
            <a:ext cx="2944091" cy="3238065"/>
          </a:xfrm>
          <a:prstGeom prst="rect">
            <a:avLst/>
          </a:prstGeom>
        </p:spPr>
      </p:pic>
    </p:spTree>
    <p:extLst>
      <p:ext uri="{BB962C8B-B14F-4D97-AF65-F5344CB8AC3E}">
        <p14:creationId xmlns:p14="http://schemas.microsoft.com/office/powerpoint/2010/main" val="30164491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8"/>
            <a:ext cx="8472488" cy="798512"/>
          </a:xfrm>
        </p:spPr>
        <p:txBody>
          <a:bodyPr/>
          <a:lstStyle/>
          <a:p>
            <a:r>
              <a:rPr lang="en-US" dirty="0" smtClean="0"/>
              <a:t>Environmental Commitments – 	Why Do We Do It?</a:t>
            </a:r>
            <a:endParaRPr lang="en-US" dirty="0"/>
          </a:p>
        </p:txBody>
      </p:sp>
      <p:sp>
        <p:nvSpPr>
          <p:cNvPr id="3" name="Content Placeholder 2"/>
          <p:cNvSpPr>
            <a:spLocks noGrp="1"/>
          </p:cNvSpPr>
          <p:nvPr>
            <p:ph idx="1"/>
          </p:nvPr>
        </p:nvSpPr>
        <p:spPr>
          <a:xfrm>
            <a:off x="495300" y="1508125"/>
            <a:ext cx="8050213" cy="3871829"/>
          </a:xfrm>
        </p:spPr>
        <p:txBody>
          <a:bodyPr/>
          <a:lstStyle/>
          <a:p>
            <a:r>
              <a:rPr lang="en-US" sz="2000" dirty="0" smtClean="0"/>
              <a:t>The consultation process may identify measures to avoid, minimize or mitigate impacts during NEPA.</a:t>
            </a:r>
          </a:p>
          <a:p>
            <a:r>
              <a:rPr lang="en-US" sz="2000" dirty="0" smtClean="0"/>
              <a:t>We commit to mitigation measures to support a mitigated FONSI so as to complete the review of potentially significant environmental impacts without preparing an EIS.</a:t>
            </a:r>
          </a:p>
          <a:p>
            <a:r>
              <a:rPr lang="en-US" sz="2000" dirty="0" smtClean="0"/>
              <a:t>We commit to mitigation measures considered as alternatives in an EA or EIS so as to achieve an environmentally preferable outcome.</a:t>
            </a:r>
          </a:p>
          <a:p>
            <a:r>
              <a:rPr lang="en-US" sz="2000" dirty="0" smtClean="0"/>
              <a:t>Special permit conditions may be identified during the permitting process.</a:t>
            </a:r>
          </a:p>
          <a:p>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28</a:t>
            </a:fld>
            <a:endParaRPr lang="en-US" dirty="0"/>
          </a:p>
        </p:txBody>
      </p:sp>
    </p:spTree>
    <p:extLst>
      <p:ext uri="{BB962C8B-B14F-4D97-AF65-F5344CB8AC3E}">
        <p14:creationId xmlns:p14="http://schemas.microsoft.com/office/powerpoint/2010/main" val="15027282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Commitments - </a:t>
            </a:r>
            <a:r>
              <a:rPr lang="en-US" dirty="0"/>
              <a:t>	</a:t>
            </a:r>
            <a:r>
              <a:rPr lang="en-US" dirty="0" smtClean="0"/>
              <a:t>How Do We Do It?</a:t>
            </a:r>
            <a:endParaRPr lang="en-US" dirty="0"/>
          </a:p>
        </p:txBody>
      </p:sp>
      <p:sp>
        <p:nvSpPr>
          <p:cNvPr id="3" name="Content Placeholder 2"/>
          <p:cNvSpPr>
            <a:spLocks noGrp="1"/>
          </p:cNvSpPr>
          <p:nvPr>
            <p:ph idx="1"/>
          </p:nvPr>
        </p:nvSpPr>
        <p:spPr>
          <a:xfrm>
            <a:off x="495300" y="914400"/>
            <a:ext cx="8050213" cy="5620000"/>
          </a:xfrm>
        </p:spPr>
        <p:txBody>
          <a:bodyPr/>
          <a:lstStyle/>
          <a:p>
            <a:pPr marL="0" indent="0">
              <a:buNone/>
            </a:pPr>
            <a:endParaRPr lang="en-US" dirty="0" smtClean="0"/>
          </a:p>
          <a:p>
            <a:pPr marL="514350" indent="-457200"/>
            <a:r>
              <a:rPr lang="en-US" dirty="0" smtClean="0"/>
              <a:t>Identify environmental commitments in NEPA document  </a:t>
            </a:r>
          </a:p>
          <a:p>
            <a:pPr marL="514350" indent="-457200"/>
            <a:r>
              <a:rPr lang="en-US" dirty="0" smtClean="0"/>
              <a:t>Implement special provisions or notes in the construction plans to reflect the commitments or permit conditions</a:t>
            </a:r>
          </a:p>
          <a:p>
            <a:pPr marL="514350" indent="-457200"/>
            <a:r>
              <a:rPr lang="en-US" dirty="0" smtClean="0"/>
              <a:t>Cross reference commitments with other documents (ensure that they do not contradict)</a:t>
            </a:r>
          </a:p>
          <a:p>
            <a:pPr marL="514350" indent="-457200"/>
            <a:r>
              <a:rPr lang="en-US" dirty="0" smtClean="0"/>
              <a:t>Create and document a process for tracking and implementing commitments</a:t>
            </a:r>
          </a:p>
          <a:p>
            <a:pPr marL="457200" lvl="1" indent="0">
              <a:buNone/>
            </a:pPr>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29</a:t>
            </a:fld>
            <a:endParaRPr lang="en-US" dirty="0"/>
          </a:p>
        </p:txBody>
      </p:sp>
    </p:spTree>
    <p:extLst>
      <p:ext uri="{BB962C8B-B14F-4D97-AF65-F5344CB8AC3E}">
        <p14:creationId xmlns:p14="http://schemas.microsoft.com/office/powerpoint/2010/main" val="30501387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Modifications</a:t>
            </a:r>
            <a:endParaRPr lang="en-US" dirty="0"/>
          </a:p>
        </p:txBody>
      </p:sp>
      <p:sp>
        <p:nvSpPr>
          <p:cNvPr id="3" name="Content Placeholder 2"/>
          <p:cNvSpPr>
            <a:spLocks noGrp="1"/>
          </p:cNvSpPr>
          <p:nvPr>
            <p:ph idx="1"/>
          </p:nvPr>
        </p:nvSpPr>
        <p:spPr>
          <a:xfrm>
            <a:off x="495300" y="990601"/>
            <a:ext cx="8050213" cy="5496889"/>
          </a:xfrm>
        </p:spPr>
        <p:txBody>
          <a:bodyPr/>
          <a:lstStyle/>
          <a:p>
            <a:pPr lvl="0"/>
            <a:r>
              <a:rPr lang="en-US" dirty="0">
                <a:solidFill>
                  <a:srgbClr val="000000"/>
                </a:solidFill>
              </a:rPr>
              <a:t>It is essential to understand why commitments were adopted initially</a:t>
            </a:r>
          </a:p>
          <a:p>
            <a:r>
              <a:rPr lang="en-US" dirty="0" smtClean="0"/>
              <a:t>If conditions or project changes that result in a modification to a commitment or project boundary, additional coordination is warranted in a number of areas:</a:t>
            </a:r>
          </a:p>
          <a:p>
            <a:pPr lvl="1"/>
            <a:r>
              <a:rPr lang="en-US" dirty="0" smtClean="0"/>
              <a:t>NEPA</a:t>
            </a:r>
          </a:p>
          <a:p>
            <a:pPr lvl="1"/>
            <a:r>
              <a:rPr lang="en-US" dirty="0" smtClean="0"/>
              <a:t>Agency Consultation</a:t>
            </a:r>
          </a:p>
          <a:p>
            <a:pPr lvl="1"/>
            <a:r>
              <a:rPr lang="en-US" dirty="0" smtClean="0"/>
              <a:t>Permit Modification</a:t>
            </a:r>
          </a:p>
          <a:p>
            <a:pPr lvl="1"/>
            <a:r>
              <a:rPr lang="en-US" dirty="0" smtClean="0"/>
              <a:t>Plans</a:t>
            </a:r>
          </a:p>
          <a:p>
            <a:pPr lvl="1"/>
            <a:r>
              <a:rPr lang="en-US" dirty="0" smtClean="0"/>
              <a:t>Contract Documents </a:t>
            </a:r>
          </a:p>
          <a:p>
            <a:pPr marL="0" indent="0">
              <a:buNone/>
            </a:pPr>
            <a:endParaRPr lang="en-US" dirty="0" smtClean="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30</a:t>
            </a:fld>
            <a:endParaRPr lang="en-US" dirty="0"/>
          </a:p>
        </p:txBody>
      </p:sp>
    </p:spTree>
    <p:extLst>
      <p:ext uri="{BB962C8B-B14F-4D97-AF65-F5344CB8AC3E}">
        <p14:creationId xmlns:p14="http://schemas.microsoft.com/office/powerpoint/2010/main" val="8484420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72488" cy="609600"/>
          </a:xfrm>
        </p:spPr>
        <p:txBody>
          <a:bodyPr/>
          <a:lstStyle/>
          <a:p>
            <a:r>
              <a:rPr lang="en-US" dirty="0" smtClean="0"/>
              <a:t>NEPA Commitments - examples</a:t>
            </a:r>
            <a:endParaRPr lang="en-US" dirty="0"/>
          </a:p>
        </p:txBody>
      </p:sp>
      <p:sp>
        <p:nvSpPr>
          <p:cNvPr id="3" name="Content Placeholder 2"/>
          <p:cNvSpPr>
            <a:spLocks noGrp="1"/>
          </p:cNvSpPr>
          <p:nvPr>
            <p:ph idx="1"/>
          </p:nvPr>
        </p:nvSpPr>
        <p:spPr>
          <a:xfrm>
            <a:off x="533400" y="838200"/>
            <a:ext cx="8050213" cy="5595378"/>
          </a:xfrm>
        </p:spPr>
        <p:txBody>
          <a:bodyPr/>
          <a:lstStyle/>
          <a:p>
            <a:r>
              <a:rPr lang="en-US" sz="1800" dirty="0" smtClean="0"/>
              <a:t>Avoidance Areas must not be disturbed and shall be fenced prior to commencement of construction (Cultural Resources)</a:t>
            </a:r>
          </a:p>
          <a:p>
            <a:r>
              <a:rPr lang="en-US" sz="1800" dirty="0" smtClean="0"/>
              <a:t>The Airport Action Area is within the migration corridor of the endangered whopping crane. If species are observed, construction shall cease until the disturbance risk is minimized. If utility lines are moved, installed, or raised, line markers will be added at a ratio of 2:1 (T&amp;E Species)</a:t>
            </a:r>
          </a:p>
          <a:p>
            <a:r>
              <a:rPr lang="en-US" sz="1800" dirty="0" smtClean="0"/>
              <a:t>Tree removal will occur outside summer roosting season for the NLEB (4/1 – 9/30) (T&amp;E Species)</a:t>
            </a:r>
          </a:p>
          <a:p>
            <a:r>
              <a:rPr lang="en-US" sz="1800" dirty="0" smtClean="0"/>
              <a:t>Construction or demolition activities in designated waters (i.e. culverts or drainage work etc.) shall not occur during the spawning season (4/15-6/1) (T&amp;E Species)</a:t>
            </a:r>
          </a:p>
          <a:p>
            <a:r>
              <a:rPr lang="en-US" sz="1800" dirty="0" smtClean="0"/>
              <a:t>“x” acres of impact to natural wetlands (natural/jurisdictional and natural/nonjurisdictional), regardless of size, as well as “x” acres of impacts to artificial/jurisdictional wetlands (greater than 0.10 acres) require mitigation. Therefore, mitigation will occur offsite at an approved mitigation site or bank, or by in-lieu fee agreement (identified) (Wetlands)</a:t>
            </a:r>
          </a:p>
          <a:p>
            <a:pPr marL="0" indent="0">
              <a:buNone/>
            </a:pPr>
            <a:endParaRPr lang="en-US" sz="1600"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31</a:t>
            </a:fld>
            <a:endParaRPr lang="en-US" dirty="0"/>
          </a:p>
        </p:txBody>
      </p:sp>
    </p:spTree>
    <p:extLst>
      <p:ext uri="{BB962C8B-B14F-4D97-AF65-F5344CB8AC3E}">
        <p14:creationId xmlns:p14="http://schemas.microsoft.com/office/powerpoint/2010/main" val="30097011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Oversight/Quality Control</a:t>
            </a:r>
            <a:endParaRPr lang="en-US" dirty="0"/>
          </a:p>
        </p:txBody>
      </p:sp>
      <p:sp>
        <p:nvSpPr>
          <p:cNvPr id="3" name="Content Placeholder 2"/>
          <p:cNvSpPr>
            <a:spLocks noGrp="1"/>
          </p:cNvSpPr>
          <p:nvPr>
            <p:ph idx="1"/>
          </p:nvPr>
        </p:nvSpPr>
        <p:spPr>
          <a:xfrm>
            <a:off x="495300" y="990600"/>
            <a:ext cx="8050213" cy="4844403"/>
          </a:xfrm>
        </p:spPr>
        <p:txBody>
          <a:bodyPr/>
          <a:lstStyle/>
          <a:p>
            <a:r>
              <a:rPr lang="en-US" dirty="0" smtClean="0"/>
              <a:t>If commitments are not documented or monitored to ensure that the commitments were implemented or effective, it may result in:</a:t>
            </a:r>
          </a:p>
          <a:p>
            <a:pPr lvl="1"/>
            <a:r>
              <a:rPr lang="en-US" dirty="0"/>
              <a:t>F</a:t>
            </a:r>
            <a:r>
              <a:rPr lang="en-US" dirty="0" smtClean="0"/>
              <a:t>ailure to advance NEPA’s purpose of ensuring informed and transparent environmental decision-making</a:t>
            </a:r>
          </a:p>
          <a:p>
            <a:pPr lvl="1"/>
            <a:r>
              <a:rPr lang="en-US" dirty="0" smtClean="0"/>
              <a:t>Undermining the integrity of the NEPA review</a:t>
            </a:r>
          </a:p>
          <a:p>
            <a:pPr lvl="1"/>
            <a:r>
              <a:rPr lang="en-US" dirty="0" smtClean="0"/>
              <a:t>May jeopardize federal funds</a:t>
            </a:r>
          </a:p>
          <a:p>
            <a:pPr lvl="1"/>
            <a:r>
              <a:rPr lang="en-US" dirty="0" smtClean="0"/>
              <a:t>Compliance Issues</a:t>
            </a:r>
          </a:p>
          <a:p>
            <a:pPr marL="57150" indent="0">
              <a:buNone/>
            </a:pPr>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32</a:t>
            </a:fld>
            <a:endParaRPr lang="en-US" dirty="0"/>
          </a:p>
        </p:txBody>
      </p:sp>
    </p:spTree>
    <p:extLst>
      <p:ext uri="{BB962C8B-B14F-4D97-AF65-F5344CB8AC3E}">
        <p14:creationId xmlns:p14="http://schemas.microsoft.com/office/powerpoint/2010/main" val="15511485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Successful Implementation Practices</a:t>
            </a:r>
            <a:endParaRPr lang="en-US" dirty="0"/>
          </a:p>
        </p:txBody>
      </p:sp>
      <p:sp>
        <p:nvSpPr>
          <p:cNvPr id="3" name="Content Placeholder 2"/>
          <p:cNvSpPr>
            <a:spLocks noGrp="1"/>
          </p:cNvSpPr>
          <p:nvPr>
            <p:ph idx="1"/>
          </p:nvPr>
        </p:nvSpPr>
        <p:spPr>
          <a:xfrm>
            <a:off x="495300" y="1524000"/>
            <a:ext cx="8050213" cy="4548938"/>
          </a:xfrm>
        </p:spPr>
        <p:txBody>
          <a:bodyPr/>
          <a:lstStyle/>
          <a:p>
            <a:r>
              <a:rPr lang="en-US" sz="2000" dirty="0" smtClean="0"/>
              <a:t>NEGOTIATE with agencies on proposed commitment(s) to ensure it is feasible and prudent</a:t>
            </a:r>
          </a:p>
          <a:p>
            <a:r>
              <a:rPr lang="en-US" sz="2000" dirty="0" smtClean="0"/>
              <a:t>INCORPORATE commitments into NEPA; subsequent funding, permitting, and other agency approvals are conditional on commitment compliance</a:t>
            </a:r>
          </a:p>
          <a:p>
            <a:pPr lvl="0"/>
            <a:r>
              <a:rPr lang="en-US" sz="2000" dirty="0">
                <a:solidFill>
                  <a:srgbClr val="000000"/>
                </a:solidFill>
              </a:rPr>
              <a:t>COMMUNICATE the commitments to project engineers to incorporate into the design, construction and maintenance</a:t>
            </a:r>
          </a:p>
          <a:p>
            <a:r>
              <a:rPr lang="en-US" sz="2000" dirty="0" smtClean="0"/>
              <a:t>TRACK commitments during plan completion to ensure they are incorporated into the plans and contract documents as intended</a:t>
            </a:r>
          </a:p>
          <a:p>
            <a:r>
              <a:rPr lang="en-US" sz="2000" dirty="0" smtClean="0"/>
              <a:t>COMPLIANCE with commitments (construction and maintenance)</a:t>
            </a:r>
          </a:p>
          <a:p>
            <a:endParaRPr lang="en-US" dirty="0"/>
          </a:p>
        </p:txBody>
      </p:sp>
      <p:sp>
        <p:nvSpPr>
          <p:cNvPr id="4" name="Slide Number Placeholder 3"/>
          <p:cNvSpPr>
            <a:spLocks noGrp="1"/>
          </p:cNvSpPr>
          <p:nvPr>
            <p:ph type="sldNum" sz="quarter" idx="10"/>
          </p:nvPr>
        </p:nvSpPr>
        <p:spPr/>
        <p:txBody>
          <a:bodyPr/>
          <a:lstStyle/>
          <a:p>
            <a:pPr>
              <a:defRPr/>
            </a:pPr>
            <a:fld id="{4653DC7B-A331-4C80-A8F8-A5A9153B73C2}" type="slidenum">
              <a:rPr lang="en-US" smtClean="0"/>
              <a:pPr>
                <a:defRPr/>
              </a:pPr>
              <a:t>33</a:t>
            </a:fld>
            <a:endParaRPr lang="en-US" dirty="0"/>
          </a:p>
        </p:txBody>
      </p:sp>
    </p:spTree>
    <p:extLst>
      <p:ext uri="{BB962C8B-B14F-4D97-AF65-F5344CB8AC3E}">
        <p14:creationId xmlns:p14="http://schemas.microsoft.com/office/powerpoint/2010/main" val="20741665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Environmental Updates</a:t>
            </a:r>
            <a:endParaRPr lang="en-US" dirty="0"/>
          </a:p>
        </p:txBody>
      </p:sp>
      <p:sp>
        <p:nvSpPr>
          <p:cNvPr id="3" name="Content Placeholder 2"/>
          <p:cNvSpPr>
            <a:spLocks noGrp="1"/>
          </p:cNvSpPr>
          <p:nvPr>
            <p:ph idx="1"/>
          </p:nvPr>
        </p:nvSpPr>
        <p:spPr>
          <a:xfrm>
            <a:off x="495300" y="1508125"/>
            <a:ext cx="4457699" cy="2739211"/>
          </a:xfrm>
        </p:spPr>
        <p:txBody>
          <a:bodyPr/>
          <a:lstStyle/>
          <a:p>
            <a:r>
              <a:rPr lang="en-US" dirty="0" smtClean="0"/>
              <a:t>5050.4C Release</a:t>
            </a:r>
          </a:p>
          <a:p>
            <a:r>
              <a:rPr lang="en-US" dirty="0" smtClean="0"/>
              <a:t>Wildlife Hazard Management Plans (WHMP)</a:t>
            </a:r>
          </a:p>
          <a:p>
            <a:pPr lvl="1"/>
            <a:r>
              <a:rPr lang="en-US" dirty="0" smtClean="0"/>
              <a:t>Recommended actions in WHMP may need further environmental review</a:t>
            </a:r>
          </a:p>
          <a:p>
            <a:pPr lvl="1"/>
            <a:r>
              <a:rPr lang="en-US" dirty="0" smtClean="0"/>
              <a:t>Talk to ADO Environmental Protection Specialist</a:t>
            </a:r>
          </a:p>
          <a:p>
            <a:pPr lvl="1"/>
            <a:endParaRPr lang="en-US" dirty="0" smtClean="0"/>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fld id="{A9C990FA-755E-42FB-9601-453AF93EB939}" type="slidenum">
              <a:rPr lang="en-US" altLang="en-US" smtClean="0"/>
              <a:pPr/>
              <a:t>34</a:t>
            </a:fld>
            <a:endParaRPr lang="en-US" alt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107550934"/>
              </p:ext>
            </p:extLst>
          </p:nvPr>
        </p:nvGraphicFramePr>
        <p:xfrm>
          <a:off x="4800600" y="1981200"/>
          <a:ext cx="4114800" cy="4191000"/>
        </p:xfrm>
        <a:graphic>
          <a:graphicData uri="http://schemas.openxmlformats.org/presentationml/2006/ole">
            <mc:AlternateContent xmlns:mc="http://schemas.openxmlformats.org/markup-compatibility/2006">
              <mc:Choice xmlns:v="urn:schemas-microsoft-com:vml" Requires="v">
                <p:oleObj spid="_x0000_s1070" name="Document" r:id="rId4" imgW="6099983" imgH="6255621" progId="Word.Document.12">
                  <p:embed/>
                </p:oleObj>
              </mc:Choice>
              <mc:Fallback>
                <p:oleObj name="Document" r:id="rId4" imgW="6099983" imgH="6255621"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981200"/>
                        <a:ext cx="4114800" cy="41910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2235393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Issue:</a:t>
            </a:r>
            <a:endParaRPr lang="en-US" dirty="0"/>
          </a:p>
        </p:txBody>
      </p:sp>
      <p:sp>
        <p:nvSpPr>
          <p:cNvPr id="80899" name="Rectangle 3"/>
          <p:cNvSpPr>
            <a:spLocks noGrp="1" noChangeArrowheads="1"/>
          </p:cNvSpPr>
          <p:nvPr>
            <p:ph sz="half" idx="1"/>
          </p:nvPr>
        </p:nvSpPr>
        <p:spPr>
          <a:xfrm>
            <a:off x="443784" y="1263428"/>
            <a:ext cx="4050943" cy="2200990"/>
          </a:xfrm>
        </p:spPr>
        <p:txBody>
          <a:bodyPr/>
          <a:lstStyle/>
          <a:p>
            <a:r>
              <a:rPr lang="en-US" dirty="0" smtClean="0"/>
              <a:t>Recent litigation in New York brought to light potential issues with WHMPs.</a:t>
            </a:r>
          </a:p>
        </p:txBody>
      </p:sp>
      <p:sp>
        <p:nvSpPr>
          <p:cNvPr id="2" name="Content Placeholder 1"/>
          <p:cNvSpPr>
            <a:spLocks noGrp="1"/>
          </p:cNvSpPr>
          <p:nvPr>
            <p:ph sz="half" idx="2"/>
          </p:nvPr>
        </p:nvSpPr>
        <p:spPr>
          <a:xfrm>
            <a:off x="476520" y="3567448"/>
            <a:ext cx="8030358" cy="2318823"/>
          </a:xfrm>
        </p:spPr>
        <p:txBody>
          <a:bodyPr/>
          <a:lstStyle/>
          <a:p>
            <a:r>
              <a:rPr lang="en-US" dirty="0"/>
              <a:t>FAA realized it may need to:</a:t>
            </a:r>
          </a:p>
          <a:p>
            <a:pPr lvl="1"/>
            <a:r>
              <a:rPr lang="en-US" dirty="0"/>
              <a:t>clarify Policy 92 and associated text in Order 5050.4, </a:t>
            </a:r>
          </a:p>
          <a:p>
            <a:pPr lvl="1"/>
            <a:r>
              <a:rPr lang="en-US" dirty="0"/>
              <a:t>c</a:t>
            </a:r>
            <a:r>
              <a:rPr lang="en-US" dirty="0" smtClean="0"/>
              <a:t>larify the appropriate process for compliance with NEPA and other special purpose laws prior to implementation of WHMP measures.</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7909" y="380976"/>
            <a:ext cx="4194334" cy="3019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25843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Summary of Snowy Owl </a:t>
            </a:r>
            <a:r>
              <a:rPr lang="en-US" dirty="0"/>
              <a:t>l</a:t>
            </a:r>
            <a:r>
              <a:rPr lang="en-US" dirty="0" smtClean="0"/>
              <a:t>itigation:</a:t>
            </a:r>
            <a:endParaRPr lang="en-US" dirty="0"/>
          </a:p>
        </p:txBody>
      </p:sp>
      <p:sp>
        <p:nvSpPr>
          <p:cNvPr id="80899" name="Rectangle 3"/>
          <p:cNvSpPr>
            <a:spLocks noGrp="1" noChangeArrowheads="1"/>
          </p:cNvSpPr>
          <p:nvPr>
            <p:ph idx="1"/>
          </p:nvPr>
        </p:nvSpPr>
        <p:spPr>
          <a:xfrm>
            <a:off x="520700" y="1245659"/>
            <a:ext cx="8050213" cy="4391025"/>
          </a:xfrm>
        </p:spPr>
        <p:txBody>
          <a:bodyPr/>
          <a:lstStyle/>
          <a:p>
            <a:r>
              <a:rPr lang="en-US" sz="2200" dirty="0" smtClean="0"/>
              <a:t>Lawsuit against USDA and USFWS by Friends of Animals after JFK used lethal take to remove 3 snowy owls from the airport because they were considered a serious hazard to aircraft and human safety.</a:t>
            </a:r>
          </a:p>
          <a:p>
            <a:r>
              <a:rPr lang="en-US" sz="2200" dirty="0" smtClean="0"/>
              <a:t>The USDA and FWS authorized a Gull Hazard/Bird Hazard Reduction Program at JFK following the preparation of an EIS.</a:t>
            </a:r>
          </a:p>
        </p:txBody>
      </p:sp>
      <p:sp>
        <p:nvSpPr>
          <p:cNvPr id="2" name="Rectangle 1"/>
          <p:cNvSpPr/>
          <p:nvPr/>
        </p:nvSpPr>
        <p:spPr>
          <a:xfrm>
            <a:off x="857250" y="4184107"/>
            <a:ext cx="4596493" cy="1138773"/>
          </a:xfrm>
          <a:prstGeom prst="rect">
            <a:avLst/>
          </a:prstGeom>
          <a:ln w="28575">
            <a:solidFill>
              <a:srgbClr val="DDDDDD"/>
            </a:solidFill>
          </a:ln>
        </p:spPr>
        <p:txBody>
          <a:bodyPr wrap="square">
            <a:spAutoFit/>
          </a:bodyPr>
          <a:lstStyle/>
          <a:p>
            <a:pPr>
              <a:buNone/>
            </a:pPr>
            <a:r>
              <a:rPr lang="en-US" b="1" dirty="0" smtClean="0">
                <a:latin typeface="Times New Roman" pitchFamily="18" charset="0"/>
                <a:cs typeface="Times New Roman" pitchFamily="18" charset="0"/>
              </a:rPr>
              <a:t>“</a:t>
            </a:r>
            <a:r>
              <a:rPr lang="en-US" sz="2200" b="1" dirty="0" smtClean="0">
                <a:latin typeface="Times New Roman" pitchFamily="18" charset="0"/>
                <a:cs typeface="Times New Roman" pitchFamily="18" charset="0"/>
              </a:rPr>
              <a:t>Port </a:t>
            </a:r>
            <a:r>
              <a:rPr lang="en-US" sz="2200" b="1" dirty="0">
                <a:latin typeface="Times New Roman" pitchFamily="18" charset="0"/>
                <a:cs typeface="Times New Roman" pitchFamily="18" charset="0"/>
              </a:rPr>
              <a:t>Authority 'wildlife specialists' hunt snowy owls at New York City's </a:t>
            </a:r>
            <a:r>
              <a:rPr lang="en-US" sz="2200" b="1" dirty="0" smtClean="0">
                <a:latin typeface="Times New Roman" pitchFamily="18" charset="0"/>
                <a:cs typeface="Times New Roman" pitchFamily="18" charset="0"/>
              </a:rPr>
              <a:t>airports”….</a:t>
            </a:r>
            <a:r>
              <a:rPr lang="en-US" sz="2200" b="1" i="1" dirty="0" smtClean="0">
                <a:latin typeface="Times New Roman" pitchFamily="18" charset="0"/>
                <a:cs typeface="Times New Roman" pitchFamily="18" charset="0"/>
              </a:rPr>
              <a:t>Daily News</a:t>
            </a:r>
            <a:endParaRPr lang="en-US" sz="2200" i="1" dirty="0">
              <a:latin typeface="Times New Roman" pitchFamily="18" charset="0"/>
              <a:cs typeface="Times New Roman" pitchFamily="18" charset="0"/>
            </a:endParaRPr>
          </a:p>
        </p:txBody>
      </p:sp>
      <p:pic>
        <p:nvPicPr>
          <p:cNvPr id="1027" name="Picture 3" descr="C:\Users\Amy Anderson\Desktop\snowy owl bullsey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6837" y="3600448"/>
            <a:ext cx="1885950" cy="2367643"/>
          </a:xfrm>
          <a:prstGeom prst="rect">
            <a:avLst/>
          </a:prstGeom>
          <a:noFill/>
          <a:ln>
            <a:solidFill>
              <a:srgbClr val="DDDDDD"/>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9644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Summary of Snowy Owl litigation:</a:t>
            </a:r>
            <a:endParaRPr lang="en-US" dirty="0"/>
          </a:p>
        </p:txBody>
      </p:sp>
      <p:sp>
        <p:nvSpPr>
          <p:cNvPr id="80899" name="Rectangle 3"/>
          <p:cNvSpPr>
            <a:spLocks noGrp="1" noChangeArrowheads="1"/>
          </p:cNvSpPr>
          <p:nvPr>
            <p:ph idx="1"/>
          </p:nvPr>
        </p:nvSpPr>
        <p:spPr>
          <a:xfrm>
            <a:off x="520700" y="1139523"/>
            <a:ext cx="8050213" cy="4391025"/>
          </a:xfrm>
        </p:spPr>
        <p:txBody>
          <a:bodyPr/>
          <a:lstStyle/>
          <a:p>
            <a:r>
              <a:rPr lang="en-US" sz="2400" dirty="0" smtClean="0"/>
              <a:t>Friends of Animals claimed that the Bird Reduction Program and EIS didn’t include, among other things, reasonable alternative measures to mitigate hazards to aircraft by the snowy owl; therefore, violating NEPA.</a:t>
            </a:r>
          </a:p>
          <a:p>
            <a:r>
              <a:rPr lang="en-US" sz="2400" dirty="0" smtClean="0"/>
              <a:t>Friends of Animals claimed FWS also violated the MBTA by issuing an overly broad depredation permit that doesn’t provide valid justification for lethal take of protected species.</a:t>
            </a:r>
          </a:p>
          <a:p>
            <a:r>
              <a:rPr lang="en-US" sz="2400" dirty="0" smtClean="0"/>
              <a:t>The District Court disagreed with Friends of Animals and found that neither NEPA nor MBTA were violated.</a:t>
            </a:r>
          </a:p>
        </p:txBody>
      </p:sp>
    </p:spTree>
    <p:extLst>
      <p:ext uri="{BB962C8B-B14F-4D97-AF65-F5344CB8AC3E}">
        <p14:creationId xmlns:p14="http://schemas.microsoft.com/office/powerpoint/2010/main" val="18710705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HQ doing regarding 92?</a:t>
            </a:r>
            <a:endParaRPr lang="en-US" dirty="0"/>
          </a:p>
        </p:txBody>
      </p:sp>
      <p:sp>
        <p:nvSpPr>
          <p:cNvPr id="3" name="Content Placeholder 2"/>
          <p:cNvSpPr>
            <a:spLocks noGrp="1"/>
          </p:cNvSpPr>
          <p:nvPr>
            <p:ph idx="1"/>
          </p:nvPr>
        </p:nvSpPr>
        <p:spPr>
          <a:xfrm>
            <a:off x="495300" y="1177183"/>
            <a:ext cx="8050213" cy="4391025"/>
          </a:xfrm>
        </p:spPr>
        <p:txBody>
          <a:bodyPr/>
          <a:lstStyle/>
          <a:p>
            <a:r>
              <a:rPr lang="en-US" dirty="0" smtClean="0"/>
              <a:t>Policy 92 addresses the applicability of NEPA to WHMPs</a:t>
            </a:r>
          </a:p>
          <a:p>
            <a:r>
              <a:rPr lang="en-US" dirty="0" smtClean="0"/>
              <a:t>Redrafting Policy 92 to specifically note that each element of a plan needs to be reviewed for NEPA; even elements that don’t involve an ALP update or Federal funding. </a:t>
            </a:r>
          </a:p>
          <a:p>
            <a:r>
              <a:rPr lang="en-US" dirty="0" smtClean="0"/>
              <a:t>NEPA review may be CATEX, EA or EIS.</a:t>
            </a:r>
          </a:p>
          <a:p>
            <a:r>
              <a:rPr lang="en-US" dirty="0" smtClean="0"/>
              <a:t>Approval or partial approval letters</a:t>
            </a:r>
          </a:p>
        </p:txBody>
      </p:sp>
    </p:spTree>
    <p:extLst>
      <p:ext uri="{BB962C8B-B14F-4D97-AF65-F5344CB8AC3E}">
        <p14:creationId xmlns:p14="http://schemas.microsoft.com/office/powerpoint/2010/main" val="7778356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could this mean?</a:t>
            </a:r>
            <a:endParaRPr lang="en-US" dirty="0"/>
          </a:p>
        </p:txBody>
      </p:sp>
      <p:sp>
        <p:nvSpPr>
          <p:cNvPr id="3" name="Content Placeholder 2"/>
          <p:cNvSpPr>
            <a:spLocks noGrp="1"/>
          </p:cNvSpPr>
          <p:nvPr>
            <p:ph idx="1"/>
          </p:nvPr>
        </p:nvSpPr>
        <p:spPr>
          <a:xfrm>
            <a:off x="302117" y="1263430"/>
            <a:ext cx="8050213" cy="4391025"/>
          </a:xfrm>
        </p:spPr>
        <p:txBody>
          <a:bodyPr/>
          <a:lstStyle/>
          <a:p>
            <a:r>
              <a:rPr lang="en-US" dirty="0" smtClean="0"/>
              <a:t>Earlier engagement of EPS </a:t>
            </a:r>
            <a:r>
              <a:rPr lang="en-US" u="sng" dirty="0" smtClean="0"/>
              <a:t>in WHMPs</a:t>
            </a:r>
          </a:p>
          <a:p>
            <a:r>
              <a:rPr lang="en-US" dirty="0" smtClean="0"/>
              <a:t>Earlier identification of potential issues including T&amp;E species</a:t>
            </a:r>
          </a:p>
          <a:p>
            <a:r>
              <a:rPr lang="en-US" dirty="0" smtClean="0"/>
              <a:t>Earlier consideration of appropriate level of NEPA review</a:t>
            </a:r>
          </a:p>
          <a:p>
            <a:r>
              <a:rPr lang="en-US" dirty="0" smtClean="0"/>
              <a:t>Consultation and Coordination in some cases</a:t>
            </a:r>
          </a:p>
          <a:p>
            <a:r>
              <a:rPr lang="en-US" dirty="0" smtClean="0"/>
              <a:t>Partial or incremental approvals of WHMPs</a:t>
            </a:r>
          </a:p>
        </p:txBody>
      </p:sp>
    </p:spTree>
    <p:extLst>
      <p:ext uri="{BB962C8B-B14F-4D97-AF65-F5344CB8AC3E}">
        <p14:creationId xmlns:p14="http://schemas.microsoft.com/office/powerpoint/2010/main" val="41545215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Summary</a:t>
            </a:r>
            <a:endParaRPr lang="en-US" dirty="0"/>
          </a:p>
        </p:txBody>
      </p:sp>
      <p:sp>
        <p:nvSpPr>
          <p:cNvPr id="3" name="Content Placeholder 2"/>
          <p:cNvSpPr>
            <a:spLocks noGrp="1"/>
          </p:cNvSpPr>
          <p:nvPr>
            <p:ph idx="1"/>
          </p:nvPr>
        </p:nvSpPr>
        <p:spPr>
          <a:xfrm>
            <a:off x="495300" y="1219201"/>
            <a:ext cx="8050213" cy="4679950"/>
          </a:xfrm>
        </p:spPr>
        <p:txBody>
          <a:bodyPr/>
          <a:lstStyle/>
          <a:p>
            <a:r>
              <a:rPr lang="en-US" dirty="0" smtClean="0"/>
              <a:t>Project work must stay in the box identified in environmental finding</a:t>
            </a:r>
          </a:p>
          <a:p>
            <a:r>
              <a:rPr lang="en-US" dirty="0" smtClean="0"/>
              <a:t>If there is larger guesswork on impacts, PED should occur in environmental phase of project</a:t>
            </a:r>
          </a:p>
          <a:p>
            <a:r>
              <a:rPr lang="en-US" dirty="0" smtClean="0"/>
              <a:t>FAA will be closely tracking environmental commitments made going forward. Do what you say you are going to do.</a:t>
            </a:r>
          </a:p>
          <a:p>
            <a:r>
              <a:rPr lang="en-US" dirty="0"/>
              <a:t>C</a:t>
            </a:r>
            <a:r>
              <a:rPr lang="en-US" dirty="0" smtClean="0"/>
              <a:t>hanges to WHMP requirements coming in future</a:t>
            </a:r>
          </a:p>
          <a:p>
            <a:endParaRPr lang="en-US" dirty="0"/>
          </a:p>
        </p:txBody>
      </p:sp>
    </p:spTree>
    <p:extLst>
      <p:ext uri="{BB962C8B-B14F-4D97-AF65-F5344CB8AC3E}">
        <p14:creationId xmlns:p14="http://schemas.microsoft.com/office/powerpoint/2010/main" val="10582313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5300" y="1524000"/>
            <a:ext cx="8050213" cy="4038600"/>
          </a:xfrm>
        </p:spPr>
      </p:pic>
    </p:spTree>
    <p:extLst>
      <p:ext uri="{BB962C8B-B14F-4D97-AF65-F5344CB8AC3E}">
        <p14:creationId xmlns:p14="http://schemas.microsoft.com/office/powerpoint/2010/main" val="405664618"/>
      </p:ext>
    </p:extLst>
  </p:cSld>
  <p:clrMapOvr>
    <a:masterClrMapping/>
  </p:clrMapOvr>
  <p:timing>
    <p:tnLst>
      <p:par>
        <p:cTn id="1" dur="indefinite" restart="never" nodeType="tmRoot"/>
      </p:par>
    </p:tnLst>
  </p:timing>
</p:sld>
</file>

<file path=ppt/theme/theme1.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AA_slide_template_whitecover_whitebackground">
  <a:themeElements>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whitecover_white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whitecover_white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whitecover_white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whitecover_white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whitecover_white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whitecover_white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whitecover_white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whitecover_white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whitecover_white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whitecover_white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whitecover_white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whitecover_white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A84D3EC5-449A-4792-8A61-1D4E10A9419C}">
  <ds:schemaRefs>
    <ds:schemaRef ds:uri="ESRI.ArcGIS.Mapping.OfficeIntegration.PowerPointInfo"/>
  </ds:schemaRefs>
</ds:datastoreItem>
</file>

<file path=customXml/itemProps2.xml><?xml version="1.0" encoding="utf-8"?>
<ds:datastoreItem xmlns:ds="http://schemas.openxmlformats.org/officeDocument/2006/customXml" ds:itemID="{26EDC733-E56D-49E2-A7BF-E4948664017A}">
  <ds:schemaRefs>
    <ds:schemaRef ds:uri="ESRI.ArcGIS.Mapping.OfficeIntegration.PowerPointInfo"/>
  </ds:schemaRefs>
</ds:datastoreItem>
</file>

<file path=customXml/itemProps3.xml><?xml version="1.0" encoding="utf-8"?>
<ds:datastoreItem xmlns:ds="http://schemas.openxmlformats.org/officeDocument/2006/customXml" ds:itemID="{DCD808C8-391F-4C91-9119-7C293BE4250F}">
  <ds:schemaRefs>
    <ds:schemaRef ds:uri="ESRI.ArcGIS.Mapping.OfficeIntegration.PowerPointInfo"/>
  </ds:schemaRefs>
</ds:datastoreItem>
</file>

<file path=customXml/itemProps4.xml><?xml version="1.0" encoding="utf-8"?>
<ds:datastoreItem xmlns:ds="http://schemas.openxmlformats.org/officeDocument/2006/customXml" ds:itemID="{CE96A755-1B26-4151-8A47-BF0134E56D76}">
  <ds:schemaRefs>
    <ds:schemaRef ds:uri="ESRI.ArcGIS.Mapping.OfficeIntegration.PowerPointInfo"/>
  </ds:schemaRefs>
</ds:datastoreItem>
</file>

<file path=customXml/itemProps5.xml><?xml version="1.0" encoding="utf-8"?>
<ds:datastoreItem xmlns:ds="http://schemas.openxmlformats.org/officeDocument/2006/customXml" ds:itemID="{5146407B-E3D6-4B40-9A16-38CC1EAC6E02}">
  <ds:schemaRefs>
    <ds:schemaRef ds:uri="ESRI.ArcGIS.Mapping.OfficeIntegration.PowerPointInfo"/>
  </ds:schemaRefs>
</ds:datastoreItem>
</file>

<file path=customXml/itemProps6.xml><?xml version="1.0" encoding="utf-8"?>
<ds:datastoreItem xmlns:ds="http://schemas.openxmlformats.org/officeDocument/2006/customXml" ds:itemID="{E4B41C52-A0BA-46F8-AF2A-36317767606A}">
  <ds:schemaRefs>
    <ds:schemaRef ds:uri="ESRI.ArcGIS.Mapping.OfficeIntegration.PowerPointInfo"/>
  </ds:schemaRefs>
</ds:datastoreItem>
</file>

<file path=customXml/itemProps7.xml><?xml version="1.0" encoding="utf-8"?>
<ds:datastoreItem xmlns:ds="http://schemas.openxmlformats.org/officeDocument/2006/customXml" ds:itemID="{765F5E43-17C4-434C-8A00-5510A336BD84}">
  <ds:schemaRefs>
    <ds:schemaRef ds:uri="ESRI.ArcGIS.Mapping.OfficeIntegration.PowerPointInfo"/>
  </ds:schemaRefs>
</ds:datastoreItem>
</file>

<file path=customXml/itemProps8.xml><?xml version="1.0" encoding="utf-8"?>
<ds:datastoreItem xmlns:ds="http://schemas.openxmlformats.org/officeDocument/2006/customXml" ds:itemID="{6404D47B-FC6D-4E84-9187-EE09E066928C}">
  <ds:schemaRefs>
    <ds:schemaRef ds:uri="ESRI.ArcGIS.Mapping.OfficeIntegration.PowerPointInfo"/>
  </ds:schemaRefs>
</ds:datastoreItem>
</file>

<file path=customXml/itemProps9.xml><?xml version="1.0" encoding="utf-8"?>
<ds:datastoreItem xmlns:ds="http://schemas.openxmlformats.org/officeDocument/2006/customXml" ds:itemID="{822BF95E-0D04-4918-A780-5A8305F5C09F}">
  <ds:schemaRefs>
    <ds:schemaRef ds:uri="ESRI.ArcGIS.Mapping.OfficeIntegration.PowerPointInfo"/>
  </ds:schemaRefs>
</ds:datastoreItem>
</file>

<file path=customXml/itemProps10.xml><?xml version="1.0" encoding="utf-8"?>
<ds:datastoreItem xmlns:ds="http://schemas.openxmlformats.org/officeDocument/2006/customXml" ds:itemID="{07A0ED2E-4F23-4CD4-8082-E5E2A5BF85DC}">
  <ds:schemaRefs>
    <ds:schemaRef ds:uri="ESRI.ArcGIS.Mapping.OfficeIntegration.PowerPointInfo"/>
  </ds:schemaRefs>
</ds:datastoreItem>
</file>

<file path=customXml/itemProps11.xml><?xml version="1.0" encoding="utf-8"?>
<ds:datastoreItem xmlns:ds="http://schemas.openxmlformats.org/officeDocument/2006/customXml" ds:itemID="{BFAB3751-8E2D-4F80-9A01-C0671BFA29CA}">
  <ds:schemaRefs>
    <ds:schemaRef ds:uri="ESRI.ArcGIS.Mapping.OfficeIntegration.PowerPointInfo"/>
  </ds:schemaRefs>
</ds:datastoreItem>
</file>

<file path=customXml/itemProps12.xml><?xml version="1.0" encoding="utf-8"?>
<ds:datastoreItem xmlns:ds="http://schemas.openxmlformats.org/officeDocument/2006/customXml" ds:itemID="{42A23C4D-7AE5-469C-9922-A088E25C4A90}">
  <ds:schemaRefs>
    <ds:schemaRef ds:uri="ESRI.ArcGIS.Mapping.OfficeIntegration.PowerPointInfo"/>
  </ds:schemaRefs>
</ds:datastoreItem>
</file>

<file path=customXml/itemProps13.xml><?xml version="1.0" encoding="utf-8"?>
<ds:datastoreItem xmlns:ds="http://schemas.openxmlformats.org/officeDocument/2006/customXml" ds:itemID="{E4F1E1D6-26B9-4AAB-944E-4C0F7BC5DBBD}">
  <ds:schemaRefs>
    <ds:schemaRef ds:uri="ESRI.ArcGIS.Mapping.OfficeIntegration.PowerPointInfo"/>
  </ds:schemaRefs>
</ds:datastoreItem>
</file>

<file path=customXml/itemProps14.xml><?xml version="1.0" encoding="utf-8"?>
<ds:datastoreItem xmlns:ds="http://schemas.openxmlformats.org/officeDocument/2006/customXml" ds:itemID="{5D5B1024-56B0-4CD2-8915-7EE89364CD18}">
  <ds:schemaRefs>
    <ds:schemaRef ds:uri="ESRI.ArcGIS.Mapping.OfficeIntegration.PowerPointInfo"/>
  </ds:schemaRefs>
</ds:datastoreItem>
</file>

<file path=customXml/itemProps15.xml><?xml version="1.0" encoding="utf-8"?>
<ds:datastoreItem xmlns:ds="http://schemas.openxmlformats.org/officeDocument/2006/customXml" ds:itemID="{7EAA4AB7-341E-42C6-9FAD-8F1544070BB3}">
  <ds:schemaRefs>
    <ds:schemaRef ds:uri="ESRI.ArcGIS.Mapping.OfficeIntegration.PowerPointInfo"/>
  </ds:schemaRefs>
</ds:datastoreItem>
</file>

<file path=customXml/itemProps16.xml><?xml version="1.0" encoding="utf-8"?>
<ds:datastoreItem xmlns:ds="http://schemas.openxmlformats.org/officeDocument/2006/customXml" ds:itemID="{3EC53245-63FE-4014-9A5A-D08BA2DA5C87}">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
  <TotalTime>10822</TotalTime>
  <Words>3293</Words>
  <Application>Microsoft Office PowerPoint</Application>
  <PresentationFormat>On-screen Show (4:3)</PresentationFormat>
  <Paragraphs>386</Paragraphs>
  <Slides>41</Slides>
  <Notes>38</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41</vt:i4>
      </vt:variant>
    </vt:vector>
  </HeadingPairs>
  <TitlesOfParts>
    <vt:vector size="44" baseType="lpstr">
      <vt:lpstr>2_Custom Design</vt:lpstr>
      <vt:lpstr>FAA_slide_template_whitecover_whitebackground</vt:lpstr>
      <vt:lpstr>Document</vt:lpstr>
      <vt:lpstr>NEPA: Thoughts to Consider to Ensure a Successful Project     Presented by:  Sheri Lares  FAA Dakota-Minnesota ADO</vt:lpstr>
      <vt:lpstr>Discussion Outline</vt:lpstr>
      <vt:lpstr>Project Boundaries?</vt:lpstr>
      <vt:lpstr>Why boundaries are SO important</vt:lpstr>
      <vt:lpstr>Boundaries - continued</vt:lpstr>
      <vt:lpstr>MANY terms used by MANY …</vt:lpstr>
      <vt:lpstr>Methodologies</vt:lpstr>
      <vt:lpstr>Area of Potential Effect (APE)</vt:lpstr>
      <vt:lpstr>APE and Traditional Cultural Places (TCPs)</vt:lpstr>
      <vt:lpstr>Action Area</vt:lpstr>
      <vt:lpstr>Action Area - continued</vt:lpstr>
      <vt:lpstr>Environmental Resource Analysis Boundary</vt:lpstr>
      <vt:lpstr>PowerPoint Presentation</vt:lpstr>
      <vt:lpstr>Design Considerations in Environmental</vt:lpstr>
      <vt:lpstr>Design Considerations in Environmental</vt:lpstr>
      <vt:lpstr>Other Design Considerations in Environmental</vt:lpstr>
      <vt:lpstr>Problem(s)</vt:lpstr>
      <vt:lpstr>Tool: Environmental Scope of Work</vt:lpstr>
      <vt:lpstr>SOW</vt:lpstr>
      <vt:lpstr>SOW</vt:lpstr>
      <vt:lpstr>SOW</vt:lpstr>
      <vt:lpstr>SOW</vt:lpstr>
      <vt:lpstr>SOW</vt:lpstr>
      <vt:lpstr>SOW</vt:lpstr>
      <vt:lpstr>SOW</vt:lpstr>
      <vt:lpstr>Significance of the SOW</vt:lpstr>
      <vt:lpstr>Environmental Commitments</vt:lpstr>
      <vt:lpstr>Environmental Commitments –  Why Do We Do It?</vt:lpstr>
      <vt:lpstr>Environmental Commitments -  How Do We Do It?</vt:lpstr>
      <vt:lpstr>Modifications</vt:lpstr>
      <vt:lpstr>NEPA Commitments - examples</vt:lpstr>
      <vt:lpstr>Oversight/Quality Control</vt:lpstr>
      <vt:lpstr>Successful Implementation Practices</vt:lpstr>
      <vt:lpstr>Environmental Updates</vt:lpstr>
      <vt:lpstr>Issue:</vt:lpstr>
      <vt:lpstr>Summary of Snowy Owl litigation:</vt:lpstr>
      <vt:lpstr>Summary of Snowy Owl litigation:</vt:lpstr>
      <vt:lpstr>What is HQ doing regarding 92?</vt:lpstr>
      <vt:lpstr>What could this mean?</vt:lpstr>
      <vt:lpstr>Summary</vt:lpstr>
      <vt:lpstr>Questions?</vt:lpstr>
    </vt:vector>
  </TitlesOfParts>
  <Company>FAA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 Team Employee Engagement Plan</dc:title>
  <dc:creator>dtaylor</dc:creator>
  <cp:lastModifiedBy>Lares, Sheri (FAA)</cp:lastModifiedBy>
  <cp:revision>589</cp:revision>
  <cp:lastPrinted>2016-10-24T19:12:34Z</cp:lastPrinted>
  <dcterms:created xsi:type="dcterms:W3CDTF">2010-10-15T17:45:21Z</dcterms:created>
  <dcterms:modified xsi:type="dcterms:W3CDTF">2016-11-01T14:59:00Z</dcterms:modified>
</cp:coreProperties>
</file>